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Dream Avenue" panose="02000503000000020004" pitchFamily="2" charset="0"/>
      <p:regular r:id="rId17"/>
    </p:embeddedFont>
    <p:embeddedFont>
      <p:font typeface="Times New Roman Bold" panose="02030802070405020303" pitchFamily="18" charset="77"/>
      <p:regular r:id="rId18"/>
      <p:bold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4624" autoAdjust="0"/>
  </p:normalViewPr>
  <p:slideViewPr>
    <p:cSldViewPr>
      <p:cViewPr varScale="1">
        <p:scale>
          <a:sx n="74" d="100"/>
          <a:sy n="74" d="100"/>
        </p:scale>
        <p:origin x="624"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02.02.2025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Title slide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Introduction about the company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Problem overview</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gn="l"/>
            <a:r>
              <a:rPr lang="en-US" b="0" dirty="0">
                <a:effectLst/>
                <a:latin typeface="Canva Sans"/>
              </a:rPr>
              <a:t>·From a reputational and financial standpoint for the company, having this level of reliance on a third-party supplier is not preferable at all, especially for two best selling products. With the growing demand for </a:t>
            </a:r>
            <a:r>
              <a:rPr lang="en-US" b="0" dirty="0" err="1">
                <a:effectLst/>
                <a:latin typeface="Canva Sans"/>
              </a:rPr>
              <a:t>Rougir</a:t>
            </a:r>
            <a:r>
              <a:rPr lang="en-US" b="0" dirty="0">
                <a:effectLst/>
                <a:latin typeface="Canva Sans"/>
              </a:rPr>
              <a:t> products, there needs to be efforts and plans to restructure the production line model for the company to be able to meet customer demands with little to no reliance on third party suppliers on the upcoming quarters.</a:t>
            </a:r>
            <a:br>
              <a:rPr lang="en-US" b="0" dirty="0">
                <a:effectLst/>
                <a:latin typeface="Canva Sans"/>
              </a:rPr>
            </a:br>
            <a:r>
              <a:rPr lang="en-US" b="0" dirty="0">
                <a:effectLst/>
                <a:latin typeface="Canva Sans"/>
              </a:rPr>
              <a:t>·Additionally, as </a:t>
            </a:r>
            <a:r>
              <a:rPr lang="en-US" b="0" dirty="0" err="1">
                <a:effectLst/>
                <a:latin typeface="Canva Sans"/>
              </a:rPr>
              <a:t>Rougir</a:t>
            </a:r>
            <a:r>
              <a:rPr lang="en-US" b="0" dirty="0">
                <a:effectLst/>
                <a:latin typeface="Canva Sans"/>
              </a:rPr>
              <a:t> has shown continuous growth and robust demand due to its subscription-based model, a possible renegotiation of the labor hour per stage capacity can be done to reduce costs.</a:t>
            </a:r>
            <a:br>
              <a:rPr lang="en-US" b="0" dirty="0">
                <a:effectLst/>
                <a:latin typeface="Canva Sans"/>
              </a:rPr>
            </a:br>
            <a:r>
              <a:rPr lang="en-US" b="0" dirty="0">
                <a:effectLst/>
                <a:latin typeface="Canva Sans"/>
              </a:rPr>
              <a:t>·All the other material, have considerable slack, meaning running out of scents of color led to a premature transition into outsourcing products, instead of maximizing the available hours for shift </a:t>
            </a:r>
            <a:r>
              <a:rPr lang="en-US" b="0">
                <a:effectLst/>
                <a:latin typeface="Canva Sans"/>
              </a:rPr>
              <a:t>2.</a:t>
            </a:r>
            <a:endParaRPr lang="en-US" b="0" dirty="0">
              <a:effectLst/>
              <a:latin typeface="Canva Sans"/>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599007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5.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8.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3.sv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3" Type="http://schemas.openxmlformats.org/officeDocument/2006/relationships/image" Target="../media/image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3.svg"/><Relationship Id="rId9" Type="http://schemas.openxmlformats.org/officeDocument/2006/relationships/image" Target="../media/image18.png"/><Relationship Id="rId14" Type="http://schemas.openxmlformats.org/officeDocument/2006/relationships/image" Target="../media/image23.svg"/></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30.jpeg"/><Relationship Id="rId3" Type="http://schemas.openxmlformats.org/officeDocument/2006/relationships/image" Target="../media/image24.jpeg"/><Relationship Id="rId7" Type="http://schemas.openxmlformats.org/officeDocument/2006/relationships/image" Target="../media/image3.svg"/><Relationship Id="rId12" Type="http://schemas.openxmlformats.org/officeDocument/2006/relationships/image" Target="../media/image29.jpe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28.svg"/><Relationship Id="rId5" Type="http://schemas.openxmlformats.org/officeDocument/2006/relationships/image" Target="../media/image26.jpeg"/><Relationship Id="rId10" Type="http://schemas.openxmlformats.org/officeDocument/2006/relationships/image" Target="../media/image27.png"/><Relationship Id="rId4" Type="http://schemas.openxmlformats.org/officeDocument/2006/relationships/image" Target="../media/image25.jpeg"/><Relationship Id="rId9" Type="http://schemas.openxmlformats.org/officeDocument/2006/relationships/image" Target="../media/image5.svg"/><Relationship Id="rId1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64627" y="-2893646"/>
            <a:ext cx="19770969" cy="13180646"/>
          </a:xfrm>
          <a:custGeom>
            <a:avLst/>
            <a:gdLst/>
            <a:ahLst/>
            <a:cxnLst/>
            <a:rect l="l" t="t" r="r" b="b"/>
            <a:pathLst>
              <a:path w="19770969" h="13180646">
                <a:moveTo>
                  <a:pt x="0" y="0"/>
                </a:moveTo>
                <a:lnTo>
                  <a:pt x="19770969" y="0"/>
                </a:lnTo>
                <a:lnTo>
                  <a:pt x="19770969" y="13180646"/>
                </a:lnTo>
                <a:lnTo>
                  <a:pt x="0" y="13180646"/>
                </a:lnTo>
                <a:lnTo>
                  <a:pt x="0" y="0"/>
                </a:lnTo>
                <a:close/>
              </a:path>
            </a:pathLst>
          </a:custGeom>
          <a:blipFill>
            <a:blip r:embed="rId3"/>
            <a:stretch>
              <a:fillRect l="-1068" r="-2698" b="-3766"/>
            </a:stretch>
          </a:blipFill>
        </p:spPr>
        <p:txBody>
          <a:bodyPr/>
          <a:lstStyle/>
          <a:p>
            <a:endParaRPr lang="en-US"/>
          </a:p>
        </p:txBody>
      </p:sp>
      <p:grpSp>
        <p:nvGrpSpPr>
          <p:cNvPr id="3" name="Group 3"/>
          <p:cNvGrpSpPr/>
          <p:nvPr/>
        </p:nvGrpSpPr>
        <p:grpSpPr>
          <a:xfrm>
            <a:off x="603323" y="392928"/>
            <a:ext cx="17161820" cy="9197314"/>
            <a:chOff x="0" y="0"/>
            <a:chExt cx="4519985" cy="2422338"/>
          </a:xfrm>
        </p:grpSpPr>
        <p:sp>
          <p:nvSpPr>
            <p:cNvPr id="4" name="Freeform 4"/>
            <p:cNvSpPr/>
            <p:nvPr/>
          </p:nvSpPr>
          <p:spPr>
            <a:xfrm>
              <a:off x="0" y="0"/>
              <a:ext cx="4519985" cy="2422338"/>
            </a:xfrm>
            <a:custGeom>
              <a:avLst/>
              <a:gdLst/>
              <a:ahLst/>
              <a:cxnLst/>
              <a:rect l="l" t="t" r="r" b="b"/>
              <a:pathLst>
                <a:path w="4519985" h="2422338">
                  <a:moveTo>
                    <a:pt x="0" y="0"/>
                  </a:moveTo>
                  <a:lnTo>
                    <a:pt x="4519985" y="0"/>
                  </a:lnTo>
                  <a:lnTo>
                    <a:pt x="4519985" y="2422338"/>
                  </a:lnTo>
                  <a:lnTo>
                    <a:pt x="0" y="2422338"/>
                  </a:lnTo>
                  <a:close/>
                </a:path>
              </a:pathLst>
            </a:custGeom>
            <a:solidFill>
              <a:srgbClr val="FFFFFF">
                <a:alpha val="68627"/>
              </a:srgbClr>
            </a:solidFill>
          </p:spPr>
          <p:txBody>
            <a:bodyPr/>
            <a:lstStyle/>
            <a:p>
              <a:endParaRPr lang="en-US"/>
            </a:p>
          </p:txBody>
        </p:sp>
        <p:sp>
          <p:nvSpPr>
            <p:cNvPr id="5" name="TextBox 5"/>
            <p:cNvSpPr txBox="1"/>
            <p:nvPr/>
          </p:nvSpPr>
          <p:spPr>
            <a:xfrm>
              <a:off x="0" y="-123825"/>
              <a:ext cx="4519985" cy="2546163"/>
            </a:xfrm>
            <a:prstGeom prst="rect">
              <a:avLst/>
            </a:prstGeom>
          </p:spPr>
          <p:txBody>
            <a:bodyPr lIns="50800" tIns="50800" rIns="50800" bIns="50800" rtlCol="0" anchor="ctr"/>
            <a:lstStyle/>
            <a:p>
              <a:pPr algn="ctr">
                <a:lnSpc>
                  <a:spcPts val="3471"/>
                </a:lnSpc>
              </a:pPr>
              <a:endParaRPr/>
            </a:p>
          </p:txBody>
        </p:sp>
      </p:grpSp>
      <p:sp>
        <p:nvSpPr>
          <p:cNvPr id="6" name="TextBox 6"/>
          <p:cNvSpPr txBox="1"/>
          <p:nvPr/>
        </p:nvSpPr>
        <p:spPr>
          <a:xfrm>
            <a:off x="1388998" y="1051536"/>
            <a:ext cx="15870302" cy="3822684"/>
          </a:xfrm>
          <a:prstGeom prst="rect">
            <a:avLst/>
          </a:prstGeom>
        </p:spPr>
        <p:txBody>
          <a:bodyPr lIns="0" tIns="0" rIns="0" bIns="0" rtlCol="0" anchor="t">
            <a:spAutoFit/>
          </a:bodyPr>
          <a:lstStyle/>
          <a:p>
            <a:pPr algn="ctr">
              <a:lnSpc>
                <a:spcPts val="15561"/>
              </a:lnSpc>
            </a:pPr>
            <a:r>
              <a:rPr lang="en-US" sz="9488">
                <a:solidFill>
                  <a:srgbClr val="000000"/>
                </a:solidFill>
                <a:latin typeface="Dream Avenue"/>
                <a:ea typeface="Dream Avenue"/>
                <a:cs typeface="Dream Avenue"/>
                <a:sym typeface="Dream Avenue"/>
              </a:rPr>
              <a:t>ROUGIR COSMETICS INTERNATIONAL</a:t>
            </a:r>
          </a:p>
        </p:txBody>
      </p:sp>
      <p:sp>
        <p:nvSpPr>
          <p:cNvPr id="7" name="AutoShape 7"/>
          <p:cNvSpPr/>
          <p:nvPr/>
        </p:nvSpPr>
        <p:spPr>
          <a:xfrm>
            <a:off x="12032794" y="9770192"/>
            <a:ext cx="5850404" cy="0"/>
          </a:xfrm>
          <a:prstGeom prst="line">
            <a:avLst/>
          </a:prstGeom>
          <a:ln w="9525" cap="flat">
            <a:solidFill>
              <a:srgbClr val="000000"/>
            </a:solidFill>
            <a:prstDash val="solid"/>
            <a:headEnd type="none" w="sm" len="sm"/>
            <a:tailEnd type="none" w="sm" len="sm"/>
          </a:ln>
        </p:spPr>
        <p:txBody>
          <a:bodyPr/>
          <a:lstStyle/>
          <a:p>
            <a:endParaRPr lang="en-US"/>
          </a:p>
        </p:txBody>
      </p:sp>
      <p:sp>
        <p:nvSpPr>
          <p:cNvPr id="8" name="AutoShape 8"/>
          <p:cNvSpPr/>
          <p:nvPr/>
        </p:nvSpPr>
        <p:spPr>
          <a:xfrm>
            <a:off x="404802" y="9770192"/>
            <a:ext cx="5850404" cy="0"/>
          </a:xfrm>
          <a:prstGeom prst="line">
            <a:avLst/>
          </a:prstGeom>
          <a:ln w="9525" cap="flat">
            <a:solidFill>
              <a:srgbClr val="000000"/>
            </a:solidFill>
            <a:prstDash val="solid"/>
            <a:headEnd type="none" w="sm" len="sm"/>
            <a:tailEnd type="none" w="sm" len="sm"/>
          </a:ln>
        </p:spPr>
        <p:txBody>
          <a:bodyPr/>
          <a:lstStyle/>
          <a:p>
            <a:endParaRPr lang="en-US"/>
          </a:p>
        </p:txBody>
      </p:sp>
      <p:sp>
        <p:nvSpPr>
          <p:cNvPr id="9" name="Freeform 9"/>
          <p:cNvSpPr/>
          <p:nvPr/>
        </p:nvSpPr>
        <p:spPr>
          <a:xfrm>
            <a:off x="862455" y="2250443"/>
            <a:ext cx="836492" cy="836492"/>
          </a:xfrm>
          <a:custGeom>
            <a:avLst/>
            <a:gdLst/>
            <a:ahLst/>
            <a:cxnLst/>
            <a:rect l="l" t="t" r="r" b="b"/>
            <a:pathLst>
              <a:path w="836492" h="836492">
                <a:moveTo>
                  <a:pt x="0" y="0"/>
                </a:moveTo>
                <a:lnTo>
                  <a:pt x="836491" y="0"/>
                </a:lnTo>
                <a:lnTo>
                  <a:pt x="836491" y="836492"/>
                </a:lnTo>
                <a:lnTo>
                  <a:pt x="0" y="836492"/>
                </a:lnTo>
                <a:lnTo>
                  <a:pt x="0" y="0"/>
                </a:lnTo>
                <a:close/>
              </a:path>
            </a:pathLst>
          </a:custGeom>
          <a:blipFill>
            <a:blip r:embed="rId4">
              <a:alphaModFix amt="81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16371112" y="674681"/>
            <a:ext cx="708039" cy="708039"/>
          </a:xfrm>
          <a:custGeom>
            <a:avLst/>
            <a:gdLst/>
            <a:ahLst/>
            <a:cxnLst/>
            <a:rect l="l" t="t" r="r" b="b"/>
            <a:pathLst>
              <a:path w="708039" h="708039">
                <a:moveTo>
                  <a:pt x="0" y="0"/>
                </a:moveTo>
                <a:lnTo>
                  <a:pt x="708039" y="0"/>
                </a:lnTo>
                <a:lnTo>
                  <a:pt x="708039" y="708038"/>
                </a:lnTo>
                <a:lnTo>
                  <a:pt x="0" y="708038"/>
                </a:lnTo>
                <a:lnTo>
                  <a:pt x="0" y="0"/>
                </a:lnTo>
                <a:close/>
              </a:path>
            </a:pathLst>
          </a:custGeom>
          <a:blipFill>
            <a:blip r:embed="rId4">
              <a:alphaModFix amt="81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Freeform 11"/>
          <p:cNvSpPr/>
          <p:nvPr/>
        </p:nvSpPr>
        <p:spPr>
          <a:xfrm>
            <a:off x="1970800" y="3086935"/>
            <a:ext cx="418246" cy="418246"/>
          </a:xfrm>
          <a:custGeom>
            <a:avLst/>
            <a:gdLst/>
            <a:ahLst/>
            <a:cxnLst/>
            <a:rect l="l" t="t" r="r" b="b"/>
            <a:pathLst>
              <a:path w="418246" h="418246">
                <a:moveTo>
                  <a:pt x="0" y="0"/>
                </a:moveTo>
                <a:lnTo>
                  <a:pt x="418246" y="0"/>
                </a:lnTo>
                <a:lnTo>
                  <a:pt x="418246" y="418246"/>
                </a:lnTo>
                <a:lnTo>
                  <a:pt x="0" y="418246"/>
                </a:lnTo>
                <a:lnTo>
                  <a:pt x="0" y="0"/>
                </a:lnTo>
                <a:close/>
              </a:path>
            </a:pathLst>
          </a:custGeom>
          <a:blipFill>
            <a:blip r:embed="rId4">
              <a:alphaModFix amt="81000"/>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2" name="Group 12"/>
          <p:cNvGrpSpPr/>
          <p:nvPr/>
        </p:nvGrpSpPr>
        <p:grpSpPr>
          <a:xfrm>
            <a:off x="6585501" y="5460721"/>
            <a:ext cx="5197464" cy="884398"/>
            <a:chOff x="0" y="0"/>
            <a:chExt cx="1368879" cy="232928"/>
          </a:xfrm>
        </p:grpSpPr>
        <p:sp>
          <p:nvSpPr>
            <p:cNvPr id="13" name="Freeform 13"/>
            <p:cNvSpPr/>
            <p:nvPr/>
          </p:nvSpPr>
          <p:spPr>
            <a:xfrm>
              <a:off x="0" y="0"/>
              <a:ext cx="1368879" cy="232928"/>
            </a:xfrm>
            <a:custGeom>
              <a:avLst/>
              <a:gdLst/>
              <a:ahLst/>
              <a:cxnLst/>
              <a:rect l="l" t="t" r="r" b="b"/>
              <a:pathLst>
                <a:path w="1368879" h="232928">
                  <a:moveTo>
                    <a:pt x="75967" y="0"/>
                  </a:moveTo>
                  <a:lnTo>
                    <a:pt x="1292912" y="0"/>
                  </a:lnTo>
                  <a:cubicBezTo>
                    <a:pt x="1313060" y="0"/>
                    <a:pt x="1332382" y="8004"/>
                    <a:pt x="1346629" y="22250"/>
                  </a:cubicBezTo>
                  <a:cubicBezTo>
                    <a:pt x="1360876" y="36497"/>
                    <a:pt x="1368879" y="55820"/>
                    <a:pt x="1368879" y="75967"/>
                  </a:cubicBezTo>
                  <a:lnTo>
                    <a:pt x="1368879" y="156960"/>
                  </a:lnTo>
                  <a:cubicBezTo>
                    <a:pt x="1368879" y="198916"/>
                    <a:pt x="1334868" y="232928"/>
                    <a:pt x="1292912" y="232928"/>
                  </a:cubicBezTo>
                  <a:lnTo>
                    <a:pt x="75967" y="232928"/>
                  </a:lnTo>
                  <a:cubicBezTo>
                    <a:pt x="55820" y="232928"/>
                    <a:pt x="36497" y="224924"/>
                    <a:pt x="22250" y="210678"/>
                  </a:cubicBezTo>
                  <a:cubicBezTo>
                    <a:pt x="8004" y="196431"/>
                    <a:pt x="0" y="177108"/>
                    <a:pt x="0" y="156960"/>
                  </a:cubicBezTo>
                  <a:lnTo>
                    <a:pt x="0" y="75967"/>
                  </a:lnTo>
                  <a:cubicBezTo>
                    <a:pt x="0" y="55820"/>
                    <a:pt x="8004" y="36497"/>
                    <a:pt x="22250" y="22250"/>
                  </a:cubicBezTo>
                  <a:cubicBezTo>
                    <a:pt x="36497" y="8004"/>
                    <a:pt x="55820" y="0"/>
                    <a:pt x="75967" y="0"/>
                  </a:cubicBezTo>
                  <a:close/>
                </a:path>
              </a:pathLst>
            </a:custGeom>
            <a:solidFill>
              <a:srgbClr val="FAF9F9"/>
            </a:solidFill>
            <a:ln w="9525" cap="rnd">
              <a:solidFill>
                <a:srgbClr val="000000"/>
              </a:solidFill>
              <a:prstDash val="solid"/>
              <a:round/>
            </a:ln>
          </p:spPr>
          <p:txBody>
            <a:bodyPr/>
            <a:lstStyle/>
            <a:p>
              <a:endParaRPr lang="en-US"/>
            </a:p>
          </p:txBody>
        </p:sp>
        <p:sp>
          <p:nvSpPr>
            <p:cNvPr id="14" name="TextBox 14"/>
            <p:cNvSpPr txBox="1"/>
            <p:nvPr/>
          </p:nvSpPr>
          <p:spPr>
            <a:xfrm>
              <a:off x="0" y="-123825"/>
              <a:ext cx="1368879" cy="356753"/>
            </a:xfrm>
            <a:prstGeom prst="rect">
              <a:avLst/>
            </a:prstGeom>
          </p:spPr>
          <p:txBody>
            <a:bodyPr lIns="50800" tIns="50800" rIns="50800" bIns="50800" rtlCol="0" anchor="ctr"/>
            <a:lstStyle/>
            <a:p>
              <a:pPr algn="ctr">
                <a:lnSpc>
                  <a:spcPts val="3471"/>
                </a:lnSpc>
              </a:pPr>
              <a:endParaRPr/>
            </a:p>
          </p:txBody>
        </p:sp>
      </p:grpSp>
      <p:sp>
        <p:nvSpPr>
          <p:cNvPr id="15" name="Freeform 15"/>
          <p:cNvSpPr/>
          <p:nvPr/>
        </p:nvSpPr>
        <p:spPr>
          <a:xfrm>
            <a:off x="14701567" y="6931620"/>
            <a:ext cx="2557733" cy="2605099"/>
          </a:xfrm>
          <a:custGeom>
            <a:avLst/>
            <a:gdLst/>
            <a:ahLst/>
            <a:cxnLst/>
            <a:rect l="l" t="t" r="r" b="b"/>
            <a:pathLst>
              <a:path w="2557733" h="2605099">
                <a:moveTo>
                  <a:pt x="0" y="0"/>
                </a:moveTo>
                <a:lnTo>
                  <a:pt x="2557733" y="0"/>
                </a:lnTo>
                <a:lnTo>
                  <a:pt x="2557733" y="2605099"/>
                </a:lnTo>
                <a:lnTo>
                  <a:pt x="0" y="26050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TextBox 16"/>
          <p:cNvSpPr txBox="1"/>
          <p:nvPr/>
        </p:nvSpPr>
        <p:spPr>
          <a:xfrm>
            <a:off x="563090" y="7938894"/>
            <a:ext cx="17161820" cy="2638942"/>
          </a:xfrm>
          <a:prstGeom prst="rect">
            <a:avLst/>
          </a:prstGeom>
        </p:spPr>
        <p:txBody>
          <a:bodyPr lIns="0" tIns="0" rIns="0" bIns="0" rtlCol="0" anchor="t">
            <a:spAutoFit/>
          </a:bodyPr>
          <a:lstStyle/>
          <a:p>
            <a:pPr algn="ctr">
              <a:lnSpc>
                <a:spcPts val="5305"/>
              </a:lnSpc>
            </a:pPr>
            <a:r>
              <a:rPr lang="en-US" sz="2276" spc="145">
                <a:solidFill>
                  <a:srgbClr val="000000"/>
                </a:solidFill>
                <a:latin typeface="Times New Roman"/>
                <a:ea typeface="Times New Roman"/>
                <a:cs typeface="Times New Roman"/>
                <a:sym typeface="Times New Roman"/>
              </a:rPr>
              <a:t>FIRAS BIDAWI, REEM TARAKJI, RODRIGUE N'SENGA,</a:t>
            </a:r>
          </a:p>
          <a:p>
            <a:pPr algn="ctr">
              <a:lnSpc>
                <a:spcPts val="5305"/>
              </a:lnSpc>
            </a:pPr>
            <a:r>
              <a:rPr lang="en-US" sz="2276" spc="145">
                <a:solidFill>
                  <a:srgbClr val="000000"/>
                </a:solidFill>
                <a:latin typeface="Times New Roman"/>
                <a:ea typeface="Times New Roman"/>
                <a:cs typeface="Times New Roman"/>
                <a:sym typeface="Times New Roman"/>
              </a:rPr>
              <a:t>SAHIL NADIYADRA, SHALINI JAMES PAULRAJ, SHARAYU MIRAJKAR</a:t>
            </a:r>
          </a:p>
          <a:p>
            <a:pPr algn="ctr">
              <a:lnSpc>
                <a:spcPts val="5305"/>
              </a:lnSpc>
            </a:pPr>
            <a:r>
              <a:rPr lang="en-US" sz="2276" spc="145">
                <a:solidFill>
                  <a:srgbClr val="000000"/>
                </a:solidFill>
                <a:latin typeface="Times New Roman"/>
                <a:ea typeface="Times New Roman"/>
                <a:cs typeface="Times New Roman"/>
                <a:sym typeface="Times New Roman"/>
              </a:rPr>
              <a:t>-TEAM 6-</a:t>
            </a:r>
          </a:p>
          <a:p>
            <a:pPr algn="ctr">
              <a:lnSpc>
                <a:spcPts val="5305"/>
              </a:lnSpc>
            </a:pPr>
            <a:endParaRPr lang="en-US" sz="2276" spc="145">
              <a:solidFill>
                <a:srgbClr val="000000"/>
              </a:solidFill>
              <a:latin typeface="Times New Roman"/>
              <a:ea typeface="Times New Roman"/>
              <a:cs typeface="Times New Roman"/>
              <a:sym typeface="Times New Roman"/>
            </a:endParaRPr>
          </a:p>
        </p:txBody>
      </p:sp>
      <p:sp>
        <p:nvSpPr>
          <p:cNvPr id="17" name="TextBox 17"/>
          <p:cNvSpPr txBox="1"/>
          <p:nvPr/>
        </p:nvSpPr>
        <p:spPr>
          <a:xfrm>
            <a:off x="6213469" y="5315115"/>
            <a:ext cx="5861063" cy="804135"/>
          </a:xfrm>
          <a:prstGeom prst="rect">
            <a:avLst/>
          </a:prstGeom>
        </p:spPr>
        <p:txBody>
          <a:bodyPr lIns="0" tIns="0" rIns="0" bIns="0" rtlCol="0" anchor="t">
            <a:spAutoFit/>
          </a:bodyPr>
          <a:lstStyle/>
          <a:p>
            <a:pPr algn="ctr">
              <a:lnSpc>
                <a:spcPts val="6734"/>
              </a:lnSpc>
            </a:pPr>
            <a:r>
              <a:rPr lang="en-US" sz="2890" spc="184">
                <a:solidFill>
                  <a:srgbClr val="000000"/>
                </a:solidFill>
                <a:latin typeface="Times New Roman"/>
                <a:ea typeface="Times New Roman"/>
                <a:cs typeface="Times New Roman"/>
                <a:sym typeface="Times New Roman"/>
              </a:rPr>
              <a:t>NATURAL COSMETICS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57414" y="0"/>
            <a:ext cx="19002828" cy="10708984"/>
          </a:xfrm>
          <a:custGeom>
            <a:avLst/>
            <a:gdLst/>
            <a:ahLst/>
            <a:cxnLst/>
            <a:rect l="l" t="t" r="r" b="b"/>
            <a:pathLst>
              <a:path w="19002828" h="10708984">
                <a:moveTo>
                  <a:pt x="0" y="0"/>
                </a:moveTo>
                <a:lnTo>
                  <a:pt x="19002828" y="0"/>
                </a:lnTo>
                <a:lnTo>
                  <a:pt x="19002828" y="10708984"/>
                </a:lnTo>
                <a:lnTo>
                  <a:pt x="0" y="10708984"/>
                </a:lnTo>
                <a:lnTo>
                  <a:pt x="0" y="0"/>
                </a:lnTo>
                <a:close/>
              </a:path>
            </a:pathLst>
          </a:custGeom>
          <a:blipFill>
            <a:blip r:embed="rId2">
              <a:alphaModFix amt="44999"/>
            </a:blip>
            <a:stretch>
              <a:fillRect t="-7868" b="-10578"/>
            </a:stretch>
          </a:blipFill>
        </p:spPr>
        <p:txBody>
          <a:bodyPr/>
          <a:lstStyle/>
          <a:p>
            <a:endParaRPr lang="en-US"/>
          </a:p>
        </p:txBody>
      </p:sp>
      <p:sp>
        <p:nvSpPr>
          <p:cNvPr id="3" name="Freeform 3"/>
          <p:cNvSpPr/>
          <p:nvPr/>
        </p:nvSpPr>
        <p:spPr>
          <a:xfrm>
            <a:off x="9144000" y="0"/>
            <a:ext cx="9379819" cy="10287000"/>
          </a:xfrm>
          <a:custGeom>
            <a:avLst/>
            <a:gdLst/>
            <a:ahLst/>
            <a:cxnLst/>
            <a:rect l="l" t="t" r="r" b="b"/>
            <a:pathLst>
              <a:path w="9379819" h="10287000">
                <a:moveTo>
                  <a:pt x="0" y="0"/>
                </a:moveTo>
                <a:lnTo>
                  <a:pt x="9379819" y="0"/>
                </a:lnTo>
                <a:lnTo>
                  <a:pt x="9379819" y="10287000"/>
                </a:lnTo>
                <a:lnTo>
                  <a:pt x="0" y="10287000"/>
                </a:lnTo>
                <a:lnTo>
                  <a:pt x="0" y="0"/>
                </a:lnTo>
                <a:close/>
              </a:path>
            </a:pathLst>
          </a:custGeom>
          <a:blipFill>
            <a:blip r:embed="rId3"/>
            <a:stretch>
              <a:fillRect l="-9671"/>
            </a:stretch>
          </a:blipFill>
        </p:spPr>
        <p:txBody>
          <a:bodyPr/>
          <a:lstStyle/>
          <a:p>
            <a:endParaRPr lang="en-US"/>
          </a:p>
        </p:txBody>
      </p:sp>
      <p:sp>
        <p:nvSpPr>
          <p:cNvPr id="4" name="AutoShape 4"/>
          <p:cNvSpPr/>
          <p:nvPr/>
        </p:nvSpPr>
        <p:spPr>
          <a:xfrm>
            <a:off x="1028700" y="1286518"/>
            <a:ext cx="8115300" cy="0"/>
          </a:xfrm>
          <a:prstGeom prst="line">
            <a:avLst/>
          </a:prstGeom>
          <a:ln w="9525" cap="flat">
            <a:solidFill>
              <a:srgbClr val="000000"/>
            </a:solidFill>
            <a:prstDash val="solid"/>
            <a:headEnd type="none" w="sm" len="sm"/>
            <a:tailEnd type="none" w="sm" len="sm"/>
          </a:ln>
        </p:spPr>
        <p:txBody>
          <a:bodyPr/>
          <a:lstStyle/>
          <a:p>
            <a:endParaRPr lang="en-US"/>
          </a:p>
        </p:txBody>
      </p:sp>
      <p:grpSp>
        <p:nvGrpSpPr>
          <p:cNvPr id="5" name="Group 5"/>
          <p:cNvGrpSpPr/>
          <p:nvPr/>
        </p:nvGrpSpPr>
        <p:grpSpPr>
          <a:xfrm>
            <a:off x="9748587" y="495238"/>
            <a:ext cx="9465143" cy="9267324"/>
            <a:chOff x="0" y="0"/>
            <a:chExt cx="2492877" cy="2440777"/>
          </a:xfrm>
        </p:grpSpPr>
        <p:sp>
          <p:nvSpPr>
            <p:cNvPr id="6" name="Freeform 6"/>
            <p:cNvSpPr/>
            <p:nvPr/>
          </p:nvSpPr>
          <p:spPr>
            <a:xfrm>
              <a:off x="0" y="0"/>
              <a:ext cx="2492877" cy="2440777"/>
            </a:xfrm>
            <a:custGeom>
              <a:avLst/>
              <a:gdLst/>
              <a:ahLst/>
              <a:cxnLst/>
              <a:rect l="l" t="t" r="r" b="b"/>
              <a:pathLst>
                <a:path w="2492877" h="2440777">
                  <a:moveTo>
                    <a:pt x="0" y="0"/>
                  </a:moveTo>
                  <a:lnTo>
                    <a:pt x="2492877" y="0"/>
                  </a:lnTo>
                  <a:lnTo>
                    <a:pt x="2492877" y="2440777"/>
                  </a:lnTo>
                  <a:lnTo>
                    <a:pt x="0" y="2440777"/>
                  </a:lnTo>
                  <a:close/>
                </a:path>
              </a:pathLst>
            </a:custGeom>
            <a:solidFill>
              <a:srgbClr val="FFFFFF">
                <a:alpha val="40784"/>
              </a:srgbClr>
            </a:solidFill>
          </p:spPr>
          <p:txBody>
            <a:bodyPr/>
            <a:lstStyle/>
            <a:p>
              <a:endParaRPr lang="en-US"/>
            </a:p>
          </p:txBody>
        </p:sp>
        <p:sp>
          <p:nvSpPr>
            <p:cNvPr id="7" name="TextBox 7"/>
            <p:cNvSpPr txBox="1"/>
            <p:nvPr/>
          </p:nvSpPr>
          <p:spPr>
            <a:xfrm>
              <a:off x="0" y="-123825"/>
              <a:ext cx="2492877" cy="2564602"/>
            </a:xfrm>
            <a:prstGeom prst="rect">
              <a:avLst/>
            </a:prstGeom>
          </p:spPr>
          <p:txBody>
            <a:bodyPr lIns="50800" tIns="50800" rIns="50800" bIns="50800" rtlCol="0" anchor="ctr"/>
            <a:lstStyle/>
            <a:p>
              <a:pPr algn="ctr">
                <a:lnSpc>
                  <a:spcPts val="3471"/>
                </a:lnSpc>
              </a:pPr>
              <a:endParaRPr/>
            </a:p>
          </p:txBody>
        </p:sp>
      </p:grpSp>
      <p:sp>
        <p:nvSpPr>
          <p:cNvPr id="8" name="TextBox 8"/>
          <p:cNvSpPr txBox="1"/>
          <p:nvPr/>
        </p:nvSpPr>
        <p:spPr>
          <a:xfrm>
            <a:off x="0" y="3417575"/>
            <a:ext cx="9144000" cy="3917051"/>
          </a:xfrm>
          <a:prstGeom prst="rect">
            <a:avLst/>
          </a:prstGeom>
        </p:spPr>
        <p:txBody>
          <a:bodyPr lIns="0" tIns="0" rIns="0" bIns="0" rtlCol="0" anchor="t">
            <a:spAutoFit/>
          </a:bodyPr>
          <a:lstStyle/>
          <a:p>
            <a:pPr marL="0" lvl="0" indent="0" algn="ctr">
              <a:lnSpc>
                <a:spcPts val="15162"/>
              </a:lnSpc>
              <a:spcBef>
                <a:spcPct val="0"/>
              </a:spcBef>
            </a:pPr>
            <a:r>
              <a:rPr lang="en-US" sz="14579" u="none" strike="noStrike" spc="1078">
                <a:solidFill>
                  <a:srgbClr val="000000"/>
                </a:solidFill>
                <a:latin typeface="Dream Avenue"/>
                <a:ea typeface="Dream Avenue"/>
                <a:cs typeface="Dream Avenue"/>
                <a:sym typeface="Dream Avenue"/>
              </a:rPr>
              <a:t>THANK YOU! </a:t>
            </a:r>
          </a:p>
        </p:txBody>
      </p:sp>
      <p:sp>
        <p:nvSpPr>
          <p:cNvPr id="9" name="AutoShape 9"/>
          <p:cNvSpPr/>
          <p:nvPr/>
        </p:nvSpPr>
        <p:spPr>
          <a:xfrm>
            <a:off x="1028700" y="9036860"/>
            <a:ext cx="8115300" cy="0"/>
          </a:xfrm>
          <a:prstGeom prst="line">
            <a:avLst/>
          </a:prstGeom>
          <a:ln w="9525" cap="flat">
            <a:solidFill>
              <a:srgbClr val="000000"/>
            </a:solidFill>
            <a:prstDash val="solid"/>
            <a:headEnd type="none" w="sm" len="sm"/>
            <a:tailEnd type="none" w="sm" len="sm"/>
          </a:ln>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57414" y="0"/>
            <a:ext cx="19002828" cy="10708984"/>
          </a:xfrm>
          <a:custGeom>
            <a:avLst/>
            <a:gdLst/>
            <a:ahLst/>
            <a:cxnLst/>
            <a:rect l="l" t="t" r="r" b="b"/>
            <a:pathLst>
              <a:path w="19002828" h="10708984">
                <a:moveTo>
                  <a:pt x="0" y="0"/>
                </a:moveTo>
                <a:lnTo>
                  <a:pt x="19002828" y="0"/>
                </a:lnTo>
                <a:lnTo>
                  <a:pt x="19002828" y="10708984"/>
                </a:lnTo>
                <a:lnTo>
                  <a:pt x="0" y="10708984"/>
                </a:lnTo>
                <a:lnTo>
                  <a:pt x="0" y="0"/>
                </a:lnTo>
                <a:close/>
              </a:path>
            </a:pathLst>
          </a:custGeom>
          <a:blipFill>
            <a:blip r:embed="rId2">
              <a:alphaModFix amt="44999"/>
            </a:blip>
            <a:stretch>
              <a:fillRect t="-7868" b="-10578"/>
            </a:stretch>
          </a:blipFill>
        </p:spPr>
        <p:txBody>
          <a:bodyPr/>
          <a:lstStyle/>
          <a:p>
            <a:endParaRPr lang="en-US"/>
          </a:p>
        </p:txBody>
      </p:sp>
      <p:sp>
        <p:nvSpPr>
          <p:cNvPr id="3" name="AutoShape 3"/>
          <p:cNvSpPr/>
          <p:nvPr/>
        </p:nvSpPr>
        <p:spPr>
          <a:xfrm>
            <a:off x="1734108" y="1286518"/>
            <a:ext cx="14819783" cy="0"/>
          </a:xfrm>
          <a:prstGeom prst="line">
            <a:avLst/>
          </a:prstGeom>
          <a:ln w="9525" cap="flat">
            <a:solidFill>
              <a:srgbClr val="000000"/>
            </a:solidFill>
            <a:prstDash val="solid"/>
            <a:headEnd type="none" w="sm" len="sm"/>
            <a:tailEnd type="none" w="sm" len="sm"/>
          </a:ln>
        </p:spPr>
        <p:txBody>
          <a:bodyPr/>
          <a:lstStyle/>
          <a:p>
            <a:endParaRPr lang="en-US"/>
          </a:p>
        </p:txBody>
      </p:sp>
      <p:sp>
        <p:nvSpPr>
          <p:cNvPr id="4" name="TextBox 4"/>
          <p:cNvSpPr txBox="1"/>
          <p:nvPr/>
        </p:nvSpPr>
        <p:spPr>
          <a:xfrm>
            <a:off x="3970489" y="2059490"/>
            <a:ext cx="11377125" cy="1651364"/>
          </a:xfrm>
          <a:prstGeom prst="rect">
            <a:avLst/>
          </a:prstGeom>
        </p:spPr>
        <p:txBody>
          <a:bodyPr lIns="0" tIns="0" rIns="0" bIns="0" rtlCol="0" anchor="t">
            <a:spAutoFit/>
          </a:bodyPr>
          <a:lstStyle/>
          <a:p>
            <a:pPr marL="0" lvl="0" indent="0" algn="just">
              <a:lnSpc>
                <a:spcPts val="12031"/>
              </a:lnSpc>
            </a:pPr>
            <a:r>
              <a:rPr lang="en-US" sz="12799">
                <a:solidFill>
                  <a:srgbClr val="000000"/>
                </a:solidFill>
                <a:latin typeface="Dream Avenue"/>
                <a:ea typeface="Dream Avenue"/>
                <a:cs typeface="Dream Avenue"/>
                <a:sym typeface="Dream Avenue"/>
              </a:rPr>
              <a:t>REFERENCES</a:t>
            </a:r>
          </a:p>
        </p:txBody>
      </p:sp>
      <p:sp>
        <p:nvSpPr>
          <p:cNvPr id="5" name="Freeform 5"/>
          <p:cNvSpPr/>
          <p:nvPr/>
        </p:nvSpPr>
        <p:spPr>
          <a:xfrm>
            <a:off x="1495433" y="2366433"/>
            <a:ext cx="742203" cy="742203"/>
          </a:xfrm>
          <a:custGeom>
            <a:avLst/>
            <a:gdLst/>
            <a:ahLst/>
            <a:cxnLst/>
            <a:rect l="l" t="t" r="r" b="b"/>
            <a:pathLst>
              <a:path w="742203" h="742203">
                <a:moveTo>
                  <a:pt x="0" y="0"/>
                </a:moveTo>
                <a:lnTo>
                  <a:pt x="742203" y="0"/>
                </a:lnTo>
                <a:lnTo>
                  <a:pt x="742203" y="742203"/>
                </a:lnTo>
                <a:lnTo>
                  <a:pt x="0" y="742203"/>
                </a:lnTo>
                <a:lnTo>
                  <a:pt x="0" y="0"/>
                </a:lnTo>
                <a:close/>
              </a:path>
            </a:pathLst>
          </a:custGeom>
          <a:blipFill>
            <a:blip r:embed="rId3">
              <a:alphaModFix amt="8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17291880" y="8296411"/>
            <a:ext cx="742203" cy="742203"/>
          </a:xfrm>
          <a:custGeom>
            <a:avLst/>
            <a:gdLst/>
            <a:ahLst/>
            <a:cxnLst/>
            <a:rect l="l" t="t" r="r" b="b"/>
            <a:pathLst>
              <a:path w="742203" h="742203">
                <a:moveTo>
                  <a:pt x="0" y="0"/>
                </a:moveTo>
                <a:lnTo>
                  <a:pt x="742202" y="0"/>
                </a:lnTo>
                <a:lnTo>
                  <a:pt x="742202" y="742202"/>
                </a:lnTo>
                <a:lnTo>
                  <a:pt x="0" y="742202"/>
                </a:lnTo>
                <a:lnTo>
                  <a:pt x="0" y="0"/>
                </a:lnTo>
                <a:close/>
              </a:path>
            </a:pathLst>
          </a:custGeom>
          <a:blipFill>
            <a:blip r:embed="rId3">
              <a:alphaModFix amt="8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2516599" y="2885663"/>
            <a:ext cx="371101" cy="371101"/>
          </a:xfrm>
          <a:custGeom>
            <a:avLst/>
            <a:gdLst/>
            <a:ahLst/>
            <a:cxnLst/>
            <a:rect l="l" t="t" r="r" b="b"/>
            <a:pathLst>
              <a:path w="371101" h="371101">
                <a:moveTo>
                  <a:pt x="0" y="0"/>
                </a:moveTo>
                <a:lnTo>
                  <a:pt x="371102" y="0"/>
                </a:lnTo>
                <a:lnTo>
                  <a:pt x="371102" y="371101"/>
                </a:lnTo>
                <a:lnTo>
                  <a:pt x="0" y="371101"/>
                </a:lnTo>
                <a:lnTo>
                  <a:pt x="0" y="0"/>
                </a:lnTo>
                <a:close/>
              </a:path>
            </a:pathLst>
          </a:custGeom>
          <a:blipFill>
            <a:blip r:embed="rId3">
              <a:alphaModFix amt="8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AutoShape 8"/>
          <p:cNvSpPr/>
          <p:nvPr/>
        </p:nvSpPr>
        <p:spPr>
          <a:xfrm flipV="1">
            <a:off x="627061" y="1368601"/>
            <a:ext cx="0" cy="7971782"/>
          </a:xfrm>
          <a:prstGeom prst="line">
            <a:avLst/>
          </a:prstGeom>
          <a:ln w="9525" cap="flat">
            <a:solidFill>
              <a:srgbClr val="000000"/>
            </a:solidFill>
            <a:prstDash val="solid"/>
            <a:headEnd type="none" w="sm" len="sm"/>
            <a:tailEnd type="none" w="sm" len="sm"/>
          </a:ln>
        </p:spPr>
        <p:txBody>
          <a:bodyPr/>
          <a:lstStyle/>
          <a:p>
            <a:endParaRPr lang="en-US"/>
          </a:p>
        </p:txBody>
      </p:sp>
      <p:sp>
        <p:nvSpPr>
          <p:cNvPr id="9" name="AutoShape 9"/>
          <p:cNvSpPr/>
          <p:nvPr/>
        </p:nvSpPr>
        <p:spPr>
          <a:xfrm>
            <a:off x="1734108" y="9345145"/>
            <a:ext cx="14819783" cy="0"/>
          </a:xfrm>
          <a:prstGeom prst="line">
            <a:avLst/>
          </a:prstGeom>
          <a:ln w="9525" cap="flat">
            <a:solidFill>
              <a:srgbClr val="000000"/>
            </a:solidFill>
            <a:prstDash val="solid"/>
            <a:headEnd type="none" w="sm" len="sm"/>
            <a:tailEnd type="none" w="sm" len="sm"/>
          </a:ln>
        </p:spPr>
        <p:txBody>
          <a:bodyPr/>
          <a:lstStyle/>
          <a:p>
            <a:endParaRPr lang="en-US"/>
          </a:p>
        </p:txBody>
      </p:sp>
      <p:sp>
        <p:nvSpPr>
          <p:cNvPr id="10" name="TextBox 10"/>
          <p:cNvSpPr txBox="1"/>
          <p:nvPr/>
        </p:nvSpPr>
        <p:spPr>
          <a:xfrm>
            <a:off x="1105312" y="3553003"/>
            <a:ext cx="16153988" cy="7465770"/>
          </a:xfrm>
          <a:prstGeom prst="rect">
            <a:avLst/>
          </a:prstGeom>
        </p:spPr>
        <p:txBody>
          <a:bodyPr lIns="0" tIns="0" rIns="0" bIns="0" rtlCol="0" anchor="t">
            <a:spAutoFit/>
          </a:bodyPr>
          <a:lstStyle/>
          <a:p>
            <a:pPr algn="l">
              <a:lnSpc>
                <a:spcPts val="2150"/>
              </a:lnSpc>
              <a:spcBef>
                <a:spcPct val="0"/>
              </a:spcBef>
            </a:pPr>
            <a:r>
              <a:rPr lang="en-US" sz="1777">
                <a:solidFill>
                  <a:srgbClr val="000000"/>
                </a:solidFill>
                <a:latin typeface="Times New Roman"/>
                <a:ea typeface="Times New Roman"/>
                <a:cs typeface="Times New Roman"/>
                <a:sym typeface="Times New Roman"/>
              </a:rPr>
              <a:t>Kiper, D. (2022, October 14). Understanding Labor Hours and Labor Costs. Ecmweb.com; EC&amp;M. https://www.ecmweb.com/construction/estimating/article/21251577/understanding-labor-hours-and-labor-costs</a:t>
            </a:r>
          </a:p>
          <a:p>
            <a:pPr algn="ctr">
              <a:lnSpc>
                <a:spcPts val="2150"/>
              </a:lnSpc>
              <a:spcBef>
                <a:spcPct val="0"/>
              </a:spcBef>
            </a:pPr>
            <a:endParaRPr lang="en-US" sz="1777">
              <a:solidFill>
                <a:srgbClr val="000000"/>
              </a:solidFill>
              <a:latin typeface="Times New Roman"/>
              <a:ea typeface="Times New Roman"/>
              <a:cs typeface="Times New Roman"/>
              <a:sym typeface="Times New Roman"/>
            </a:endParaRPr>
          </a:p>
          <a:p>
            <a:pPr algn="l">
              <a:lnSpc>
                <a:spcPts val="2150"/>
              </a:lnSpc>
              <a:spcBef>
                <a:spcPct val="0"/>
              </a:spcBef>
            </a:pPr>
            <a:r>
              <a:rPr lang="en-US" sz="1777">
                <a:solidFill>
                  <a:srgbClr val="000000"/>
                </a:solidFill>
                <a:latin typeface="Times New Roman"/>
                <a:ea typeface="Times New Roman"/>
                <a:cs typeface="Times New Roman"/>
                <a:sym typeface="Times New Roman"/>
              </a:rPr>
              <a:t>Veryable | Step into the Future of Manufacturing &amp; Logistics. (2021). Veryableops.com. https://www.veryableops.com/blog/labor-optimization-availability-vs-productivity</a:t>
            </a:r>
          </a:p>
          <a:p>
            <a:pPr algn="l">
              <a:lnSpc>
                <a:spcPts val="2150"/>
              </a:lnSpc>
              <a:spcBef>
                <a:spcPct val="0"/>
              </a:spcBef>
            </a:pPr>
            <a:endParaRPr lang="en-US" sz="1777">
              <a:solidFill>
                <a:srgbClr val="000000"/>
              </a:solidFill>
              <a:latin typeface="Times New Roman"/>
              <a:ea typeface="Times New Roman"/>
              <a:cs typeface="Times New Roman"/>
              <a:sym typeface="Times New Roman"/>
            </a:endParaRPr>
          </a:p>
          <a:p>
            <a:pPr algn="l">
              <a:lnSpc>
                <a:spcPts val="2150"/>
              </a:lnSpc>
              <a:spcBef>
                <a:spcPct val="0"/>
              </a:spcBef>
            </a:pPr>
            <a:r>
              <a:rPr lang="en-US" sz="1777">
                <a:solidFill>
                  <a:srgbClr val="000000"/>
                </a:solidFill>
                <a:latin typeface="Times New Roman"/>
                <a:ea typeface="Times New Roman"/>
                <a:cs typeface="Times New Roman"/>
                <a:sym typeface="Times New Roman"/>
              </a:rPr>
              <a:t>Cosmetics Market Size, Share &amp; Trends Analysis Report by product (Skin care, hair care), by end-user (Men, Women), by distribution channel (Offline, online), by region (North America, Europe), and segment Forecasts, 2024 - 2030. (n.d.). https://www.grandviewresearch.com/industry-analysis/cosmetics-market</a:t>
            </a:r>
          </a:p>
          <a:p>
            <a:pPr algn="l">
              <a:lnSpc>
                <a:spcPts val="2150"/>
              </a:lnSpc>
              <a:spcBef>
                <a:spcPct val="0"/>
              </a:spcBef>
            </a:pPr>
            <a:endParaRPr lang="en-US" sz="1777">
              <a:solidFill>
                <a:srgbClr val="000000"/>
              </a:solidFill>
              <a:latin typeface="Times New Roman"/>
              <a:ea typeface="Times New Roman"/>
              <a:cs typeface="Times New Roman"/>
              <a:sym typeface="Times New Roman"/>
            </a:endParaRPr>
          </a:p>
          <a:p>
            <a:pPr algn="l">
              <a:lnSpc>
                <a:spcPts val="2150"/>
              </a:lnSpc>
              <a:spcBef>
                <a:spcPct val="0"/>
              </a:spcBef>
            </a:pPr>
            <a:r>
              <a:rPr lang="en-US" sz="1777">
                <a:solidFill>
                  <a:srgbClr val="000000"/>
                </a:solidFill>
                <a:latin typeface="Times New Roman"/>
                <a:ea typeface="Times New Roman"/>
                <a:cs typeface="Times New Roman"/>
                <a:sym typeface="Times New Roman"/>
              </a:rPr>
              <a:t>Technavio. (n.d.). Cosmetic Products Market Analysis APAC, North America, Europe, South America, Middle East and Africa - US, China, South Korea, India, Japan, Australia, Germany, Canada, UK, Brazil - size and forecast 2025-2029. Technavio, https://www.technavio.com/, All Right Reserved 2025. https://www.technavio.com/report/cosmetics-market-industry-analysis</a:t>
            </a:r>
          </a:p>
          <a:p>
            <a:pPr algn="l">
              <a:lnSpc>
                <a:spcPts val="2150"/>
              </a:lnSpc>
              <a:spcBef>
                <a:spcPct val="0"/>
              </a:spcBef>
            </a:pPr>
            <a:endParaRPr lang="en-US" sz="1777">
              <a:solidFill>
                <a:srgbClr val="000000"/>
              </a:solidFill>
              <a:latin typeface="Times New Roman"/>
              <a:ea typeface="Times New Roman"/>
              <a:cs typeface="Times New Roman"/>
              <a:sym typeface="Times New Roman"/>
            </a:endParaRPr>
          </a:p>
          <a:p>
            <a:pPr algn="l">
              <a:lnSpc>
                <a:spcPts val="2150"/>
              </a:lnSpc>
              <a:spcBef>
                <a:spcPct val="0"/>
              </a:spcBef>
            </a:pPr>
            <a:r>
              <a:rPr lang="en-US" sz="1777">
                <a:solidFill>
                  <a:srgbClr val="000000"/>
                </a:solidFill>
                <a:latin typeface="Times New Roman"/>
                <a:ea typeface="Times New Roman"/>
                <a:cs typeface="Times New Roman"/>
                <a:sym typeface="Times New Roman"/>
              </a:rPr>
              <a:t>Smirnov Patrashkov, I., &amp; Suresh, P. (2020). Risk management in global supply chains - A review based on the impact of COVID-19. In Master’s Thesis. https://www.diva-portal.org/smash/get/diva2:1548538/FULLTEXT01.pdf</a:t>
            </a:r>
          </a:p>
          <a:p>
            <a:pPr algn="l">
              <a:lnSpc>
                <a:spcPts val="2150"/>
              </a:lnSpc>
              <a:spcBef>
                <a:spcPct val="0"/>
              </a:spcBef>
            </a:pPr>
            <a:endParaRPr lang="en-US" sz="1777">
              <a:solidFill>
                <a:srgbClr val="000000"/>
              </a:solidFill>
              <a:latin typeface="Times New Roman"/>
              <a:ea typeface="Times New Roman"/>
              <a:cs typeface="Times New Roman"/>
              <a:sym typeface="Times New Roman"/>
            </a:endParaRPr>
          </a:p>
          <a:p>
            <a:pPr algn="l">
              <a:lnSpc>
                <a:spcPts val="2150"/>
              </a:lnSpc>
              <a:spcBef>
                <a:spcPct val="0"/>
              </a:spcBef>
            </a:pPr>
            <a:r>
              <a:rPr lang="en-US" sz="1777">
                <a:solidFill>
                  <a:srgbClr val="000000"/>
                </a:solidFill>
                <a:latin typeface="Times New Roman"/>
                <a:ea typeface="Times New Roman"/>
                <a:cs typeface="Times New Roman"/>
                <a:sym typeface="Times New Roman"/>
              </a:rPr>
              <a:t>Praharjo, A., &amp; Wijaya, R. (2023). Consumer’s behavior intention in using green skincare products. In Routledge eBooks (pp. 176–183). https://doi.org/10.1201/9781003360483-20</a:t>
            </a:r>
          </a:p>
          <a:p>
            <a:pPr algn="l">
              <a:lnSpc>
                <a:spcPts val="2150"/>
              </a:lnSpc>
              <a:spcBef>
                <a:spcPct val="0"/>
              </a:spcBef>
            </a:pPr>
            <a:endParaRPr lang="en-US" sz="1777">
              <a:solidFill>
                <a:srgbClr val="000000"/>
              </a:solidFill>
              <a:latin typeface="Times New Roman"/>
              <a:ea typeface="Times New Roman"/>
              <a:cs typeface="Times New Roman"/>
              <a:sym typeface="Times New Roman"/>
            </a:endParaRPr>
          </a:p>
          <a:p>
            <a:pPr algn="l">
              <a:lnSpc>
                <a:spcPts val="2150"/>
              </a:lnSpc>
              <a:spcBef>
                <a:spcPct val="0"/>
              </a:spcBef>
            </a:pPr>
            <a:endParaRPr lang="en-US" sz="1777">
              <a:solidFill>
                <a:srgbClr val="000000"/>
              </a:solidFill>
              <a:latin typeface="Times New Roman"/>
              <a:ea typeface="Times New Roman"/>
              <a:cs typeface="Times New Roman"/>
              <a:sym typeface="Times New Roman"/>
            </a:endParaRPr>
          </a:p>
          <a:p>
            <a:pPr algn="l">
              <a:lnSpc>
                <a:spcPts val="2150"/>
              </a:lnSpc>
              <a:spcBef>
                <a:spcPct val="0"/>
              </a:spcBef>
            </a:pPr>
            <a:endParaRPr lang="en-US" sz="1777">
              <a:solidFill>
                <a:srgbClr val="000000"/>
              </a:solidFill>
              <a:latin typeface="Times New Roman"/>
              <a:ea typeface="Times New Roman"/>
              <a:cs typeface="Times New Roman"/>
              <a:sym typeface="Times New Roman"/>
            </a:endParaRPr>
          </a:p>
          <a:p>
            <a:pPr algn="l">
              <a:lnSpc>
                <a:spcPts val="2150"/>
              </a:lnSpc>
              <a:spcBef>
                <a:spcPct val="0"/>
              </a:spcBef>
            </a:pPr>
            <a:endParaRPr lang="en-US" sz="1777">
              <a:solidFill>
                <a:srgbClr val="000000"/>
              </a:solidFill>
              <a:latin typeface="Times New Roman"/>
              <a:ea typeface="Times New Roman"/>
              <a:cs typeface="Times New Roman"/>
              <a:sym typeface="Times New Roman"/>
            </a:endParaRPr>
          </a:p>
          <a:p>
            <a:pPr algn="l">
              <a:lnSpc>
                <a:spcPts val="2150"/>
              </a:lnSpc>
              <a:spcBef>
                <a:spcPct val="0"/>
              </a:spcBef>
            </a:pPr>
            <a:endParaRPr lang="en-US" sz="1777">
              <a:solidFill>
                <a:srgbClr val="000000"/>
              </a:solidFill>
              <a:latin typeface="Times New Roman"/>
              <a:ea typeface="Times New Roman"/>
              <a:cs typeface="Times New Roman"/>
              <a:sym typeface="Times New Roman"/>
            </a:endParaRPr>
          </a:p>
          <a:p>
            <a:pPr algn="l">
              <a:lnSpc>
                <a:spcPts val="2150"/>
              </a:lnSpc>
              <a:spcBef>
                <a:spcPct val="0"/>
              </a:spcBef>
            </a:pPr>
            <a:r>
              <a:rPr lang="en-US" sz="1777">
                <a:solidFill>
                  <a:srgbClr val="000000"/>
                </a:solidFill>
                <a:latin typeface="Times New Roman"/>
                <a:ea typeface="Times New Roman"/>
                <a:cs typeface="Times New Roman"/>
                <a:sym typeface="Times New Roman"/>
              </a:rPr>
              <a:t>‌</a:t>
            </a:r>
          </a:p>
          <a:p>
            <a:pPr algn="ctr">
              <a:lnSpc>
                <a:spcPts val="2755"/>
              </a:lnSpc>
              <a:spcBef>
                <a:spcPct val="0"/>
              </a:spcBef>
            </a:pPr>
            <a:endParaRPr lang="en-US" sz="1777">
              <a:solidFill>
                <a:srgbClr val="000000"/>
              </a:solidFill>
              <a:latin typeface="Times New Roman"/>
              <a:ea typeface="Times New Roman"/>
              <a:cs typeface="Times New Roman"/>
              <a:sym typeface="Times New Roman"/>
            </a:endParaRPr>
          </a:p>
          <a:p>
            <a:pPr algn="ctr">
              <a:lnSpc>
                <a:spcPts val="2755"/>
              </a:lnSpc>
              <a:spcBef>
                <a:spcPct val="0"/>
              </a:spcBef>
            </a:pPr>
            <a:endParaRPr lang="en-US" sz="1777">
              <a:solidFill>
                <a:srgbClr val="000000"/>
              </a:solidFill>
              <a:latin typeface="Times New Roman"/>
              <a:ea typeface="Times New Roman"/>
              <a:cs typeface="Times New Roman"/>
              <a:sym typeface="Times New Roman"/>
            </a:endParaRPr>
          </a:p>
          <a:p>
            <a:pPr algn="ctr">
              <a:lnSpc>
                <a:spcPts val="2755"/>
              </a:lnSpc>
              <a:spcBef>
                <a:spcPct val="0"/>
              </a:spcBef>
            </a:pPr>
            <a:r>
              <a:rPr lang="en-US" sz="2277">
                <a:solidFill>
                  <a:srgbClr val="000000"/>
                </a:solidFill>
                <a:latin typeface="Times New Roman"/>
                <a:ea typeface="Times New Roman"/>
                <a:cs typeface="Times New Roman"/>
                <a:sym typeface="Times New Roman"/>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57414" y="0"/>
            <a:ext cx="19002828" cy="10708984"/>
          </a:xfrm>
          <a:custGeom>
            <a:avLst/>
            <a:gdLst/>
            <a:ahLst/>
            <a:cxnLst/>
            <a:rect l="l" t="t" r="r" b="b"/>
            <a:pathLst>
              <a:path w="19002828" h="10708984">
                <a:moveTo>
                  <a:pt x="0" y="0"/>
                </a:moveTo>
                <a:lnTo>
                  <a:pt x="19002828" y="0"/>
                </a:lnTo>
                <a:lnTo>
                  <a:pt x="19002828" y="10708984"/>
                </a:lnTo>
                <a:lnTo>
                  <a:pt x="0" y="10708984"/>
                </a:lnTo>
                <a:lnTo>
                  <a:pt x="0" y="0"/>
                </a:lnTo>
                <a:close/>
              </a:path>
            </a:pathLst>
          </a:custGeom>
          <a:blipFill>
            <a:blip r:embed="rId2">
              <a:alphaModFix amt="44999"/>
            </a:blip>
            <a:stretch>
              <a:fillRect t="-7868" b="-10578"/>
            </a:stretch>
          </a:blipFill>
        </p:spPr>
        <p:txBody>
          <a:bodyPr/>
          <a:lstStyle/>
          <a:p>
            <a:endParaRPr lang="en-US"/>
          </a:p>
        </p:txBody>
      </p:sp>
      <p:sp>
        <p:nvSpPr>
          <p:cNvPr id="3" name="TextBox 3"/>
          <p:cNvSpPr txBox="1"/>
          <p:nvPr/>
        </p:nvSpPr>
        <p:spPr>
          <a:xfrm>
            <a:off x="1019175" y="8944607"/>
            <a:ext cx="2391226" cy="427941"/>
          </a:xfrm>
          <a:prstGeom prst="rect">
            <a:avLst/>
          </a:prstGeom>
        </p:spPr>
        <p:txBody>
          <a:bodyPr lIns="0" tIns="0" rIns="0" bIns="0" rtlCol="0" anchor="t">
            <a:spAutoFit/>
          </a:bodyPr>
          <a:lstStyle/>
          <a:p>
            <a:pPr marL="0" lvl="0" indent="0" algn="l">
              <a:lnSpc>
                <a:spcPts val="3721"/>
              </a:lnSpc>
              <a:spcBef>
                <a:spcPct val="0"/>
              </a:spcBef>
            </a:pPr>
            <a:r>
              <a:rPr lang="en-US" sz="1597" u="none" strike="noStrike" spc="102">
                <a:solidFill>
                  <a:srgbClr val="000000"/>
                </a:solidFill>
                <a:latin typeface="Dream Avenue"/>
                <a:ea typeface="Dream Avenue"/>
                <a:cs typeface="Dream Avenue"/>
                <a:sym typeface="Dream Avenue"/>
              </a:rPr>
              <a:t>PAGE 11</a:t>
            </a:r>
          </a:p>
        </p:txBody>
      </p:sp>
      <p:sp>
        <p:nvSpPr>
          <p:cNvPr id="4" name="AutoShape 4"/>
          <p:cNvSpPr/>
          <p:nvPr/>
        </p:nvSpPr>
        <p:spPr>
          <a:xfrm>
            <a:off x="2485924" y="9253828"/>
            <a:ext cx="14773376" cy="0"/>
          </a:xfrm>
          <a:prstGeom prst="line">
            <a:avLst/>
          </a:prstGeom>
          <a:ln w="9525" cap="flat">
            <a:solidFill>
              <a:srgbClr val="000000"/>
            </a:solidFill>
            <a:prstDash val="solid"/>
            <a:headEnd type="none" w="sm" len="sm"/>
            <a:tailEnd type="none" w="sm" len="sm"/>
          </a:ln>
        </p:spPr>
        <p:txBody>
          <a:bodyPr/>
          <a:lstStyle/>
          <a:p>
            <a:endParaRPr lang="en-US"/>
          </a:p>
        </p:txBody>
      </p:sp>
      <p:sp>
        <p:nvSpPr>
          <p:cNvPr id="5" name="Freeform 5"/>
          <p:cNvSpPr/>
          <p:nvPr/>
        </p:nvSpPr>
        <p:spPr>
          <a:xfrm>
            <a:off x="636240" y="7943711"/>
            <a:ext cx="784920" cy="784920"/>
          </a:xfrm>
          <a:custGeom>
            <a:avLst/>
            <a:gdLst/>
            <a:ahLst/>
            <a:cxnLst/>
            <a:rect l="l" t="t" r="r" b="b"/>
            <a:pathLst>
              <a:path w="784920" h="784920">
                <a:moveTo>
                  <a:pt x="0" y="0"/>
                </a:moveTo>
                <a:lnTo>
                  <a:pt x="784920" y="0"/>
                </a:lnTo>
                <a:lnTo>
                  <a:pt x="784920" y="784921"/>
                </a:lnTo>
                <a:lnTo>
                  <a:pt x="0" y="784921"/>
                </a:lnTo>
                <a:lnTo>
                  <a:pt x="0" y="0"/>
                </a:lnTo>
                <a:close/>
              </a:path>
            </a:pathLst>
          </a:custGeom>
          <a:blipFill>
            <a:blip r:embed="rId3">
              <a:alphaModFix amt="8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16468786" y="1028700"/>
            <a:ext cx="611337" cy="611337"/>
          </a:xfrm>
          <a:custGeom>
            <a:avLst/>
            <a:gdLst/>
            <a:ahLst/>
            <a:cxnLst/>
            <a:rect l="l" t="t" r="r" b="b"/>
            <a:pathLst>
              <a:path w="611337" h="611337">
                <a:moveTo>
                  <a:pt x="0" y="0"/>
                </a:moveTo>
                <a:lnTo>
                  <a:pt x="611337" y="0"/>
                </a:lnTo>
                <a:lnTo>
                  <a:pt x="611337" y="611337"/>
                </a:lnTo>
                <a:lnTo>
                  <a:pt x="0" y="611337"/>
                </a:lnTo>
                <a:lnTo>
                  <a:pt x="0" y="0"/>
                </a:lnTo>
                <a:close/>
              </a:path>
            </a:pathLst>
          </a:custGeom>
          <a:blipFill>
            <a:blip r:embed="rId3">
              <a:alphaModFix amt="8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1812803" y="2896803"/>
            <a:ext cx="11301259" cy="706329"/>
          </a:xfrm>
          <a:custGeom>
            <a:avLst/>
            <a:gdLst/>
            <a:ahLst/>
            <a:cxnLst/>
            <a:rect l="l" t="t" r="r" b="b"/>
            <a:pathLst>
              <a:path w="11301259" h="706329">
                <a:moveTo>
                  <a:pt x="0" y="0"/>
                </a:moveTo>
                <a:lnTo>
                  <a:pt x="11301259" y="0"/>
                </a:lnTo>
                <a:lnTo>
                  <a:pt x="11301259" y="706328"/>
                </a:lnTo>
                <a:lnTo>
                  <a:pt x="0" y="706328"/>
                </a:lnTo>
                <a:lnTo>
                  <a:pt x="0" y="0"/>
                </a:lnTo>
                <a:close/>
              </a:path>
            </a:pathLst>
          </a:custGeom>
          <a:blipFill>
            <a:blip r:embed="rId5"/>
            <a:stretch>
              <a:fillRect/>
            </a:stretch>
          </a:blipFill>
        </p:spPr>
        <p:txBody>
          <a:bodyPr/>
          <a:lstStyle/>
          <a:p>
            <a:endParaRPr lang="en-US"/>
          </a:p>
        </p:txBody>
      </p:sp>
      <p:sp>
        <p:nvSpPr>
          <p:cNvPr id="8" name="Freeform 8"/>
          <p:cNvSpPr/>
          <p:nvPr/>
        </p:nvSpPr>
        <p:spPr>
          <a:xfrm>
            <a:off x="1812803" y="4521024"/>
            <a:ext cx="11301259" cy="833468"/>
          </a:xfrm>
          <a:custGeom>
            <a:avLst/>
            <a:gdLst/>
            <a:ahLst/>
            <a:cxnLst/>
            <a:rect l="l" t="t" r="r" b="b"/>
            <a:pathLst>
              <a:path w="11301259" h="833468">
                <a:moveTo>
                  <a:pt x="0" y="0"/>
                </a:moveTo>
                <a:lnTo>
                  <a:pt x="11301259" y="0"/>
                </a:lnTo>
                <a:lnTo>
                  <a:pt x="11301259" y="833468"/>
                </a:lnTo>
                <a:lnTo>
                  <a:pt x="0" y="833468"/>
                </a:lnTo>
                <a:lnTo>
                  <a:pt x="0" y="0"/>
                </a:lnTo>
                <a:close/>
              </a:path>
            </a:pathLst>
          </a:custGeom>
          <a:blipFill>
            <a:blip r:embed="rId6"/>
            <a:stretch>
              <a:fillRect/>
            </a:stretch>
          </a:blipFill>
        </p:spPr>
        <p:txBody>
          <a:bodyPr/>
          <a:lstStyle/>
          <a:p>
            <a:endParaRPr lang="en-US"/>
          </a:p>
        </p:txBody>
      </p:sp>
      <p:sp>
        <p:nvSpPr>
          <p:cNvPr id="9" name="Freeform 9"/>
          <p:cNvSpPr/>
          <p:nvPr/>
        </p:nvSpPr>
        <p:spPr>
          <a:xfrm>
            <a:off x="1812803" y="6051077"/>
            <a:ext cx="5248644" cy="1892634"/>
          </a:xfrm>
          <a:custGeom>
            <a:avLst/>
            <a:gdLst/>
            <a:ahLst/>
            <a:cxnLst/>
            <a:rect l="l" t="t" r="r" b="b"/>
            <a:pathLst>
              <a:path w="5248644" h="1892634">
                <a:moveTo>
                  <a:pt x="0" y="0"/>
                </a:moveTo>
                <a:lnTo>
                  <a:pt x="5248644" y="0"/>
                </a:lnTo>
                <a:lnTo>
                  <a:pt x="5248644" y="1892634"/>
                </a:lnTo>
                <a:lnTo>
                  <a:pt x="0" y="1892634"/>
                </a:lnTo>
                <a:lnTo>
                  <a:pt x="0" y="0"/>
                </a:lnTo>
                <a:close/>
              </a:path>
            </a:pathLst>
          </a:custGeom>
          <a:blipFill>
            <a:blip r:embed="rId7"/>
            <a:stretch>
              <a:fillRect/>
            </a:stretch>
          </a:blipFill>
        </p:spPr>
        <p:txBody>
          <a:bodyPr/>
          <a:lstStyle/>
          <a:p>
            <a:endParaRPr lang="en-US"/>
          </a:p>
        </p:txBody>
      </p:sp>
      <p:sp>
        <p:nvSpPr>
          <p:cNvPr id="10" name="TextBox 10"/>
          <p:cNvSpPr txBox="1"/>
          <p:nvPr/>
        </p:nvSpPr>
        <p:spPr>
          <a:xfrm>
            <a:off x="0" y="682378"/>
            <a:ext cx="9368074" cy="1518521"/>
          </a:xfrm>
          <a:prstGeom prst="rect">
            <a:avLst/>
          </a:prstGeom>
        </p:spPr>
        <p:txBody>
          <a:bodyPr lIns="0" tIns="0" rIns="0" bIns="0" rtlCol="0" anchor="t">
            <a:spAutoFit/>
          </a:bodyPr>
          <a:lstStyle/>
          <a:p>
            <a:pPr marL="0" lvl="0" indent="0" algn="ctr">
              <a:lnSpc>
                <a:spcPts val="11419"/>
              </a:lnSpc>
              <a:spcBef>
                <a:spcPct val="0"/>
              </a:spcBef>
            </a:pPr>
            <a:r>
              <a:rPr lang="en-US" sz="10980" spc="812">
                <a:solidFill>
                  <a:srgbClr val="000000"/>
                </a:solidFill>
                <a:latin typeface="Dream Avenue"/>
                <a:ea typeface="Dream Avenue"/>
                <a:cs typeface="Dream Avenue"/>
                <a:sym typeface="Dream Avenue"/>
              </a:rPr>
              <a:t>APPENDIX</a:t>
            </a:r>
          </a:p>
        </p:txBody>
      </p:sp>
      <p:sp>
        <p:nvSpPr>
          <p:cNvPr id="11" name="TextBox 11"/>
          <p:cNvSpPr txBox="1"/>
          <p:nvPr/>
        </p:nvSpPr>
        <p:spPr>
          <a:xfrm>
            <a:off x="1028700" y="2143750"/>
            <a:ext cx="5650629" cy="444404"/>
          </a:xfrm>
          <a:prstGeom prst="rect">
            <a:avLst/>
          </a:prstGeom>
        </p:spPr>
        <p:txBody>
          <a:bodyPr lIns="0" tIns="0" rIns="0" bIns="0" rtlCol="0" anchor="t">
            <a:spAutoFit/>
          </a:bodyPr>
          <a:lstStyle/>
          <a:p>
            <a:pPr algn="ctr">
              <a:lnSpc>
                <a:spcPts val="3116"/>
              </a:lnSpc>
              <a:spcBef>
                <a:spcPct val="0"/>
              </a:spcBef>
            </a:pPr>
            <a:r>
              <a:rPr lang="en-US" sz="2575" b="1">
                <a:solidFill>
                  <a:srgbClr val="000000"/>
                </a:solidFill>
                <a:latin typeface="Times New Roman Bold"/>
                <a:ea typeface="Times New Roman Bold"/>
                <a:cs typeface="Times New Roman Bold"/>
                <a:sym typeface="Times New Roman Bold"/>
              </a:rPr>
              <a:t>1-  Demand (number of cartons)</a:t>
            </a:r>
          </a:p>
        </p:txBody>
      </p:sp>
      <p:sp>
        <p:nvSpPr>
          <p:cNvPr id="12" name="TextBox 12"/>
          <p:cNvSpPr txBox="1"/>
          <p:nvPr/>
        </p:nvSpPr>
        <p:spPr>
          <a:xfrm>
            <a:off x="1421160" y="3850781"/>
            <a:ext cx="3405304" cy="444404"/>
          </a:xfrm>
          <a:prstGeom prst="rect">
            <a:avLst/>
          </a:prstGeom>
        </p:spPr>
        <p:txBody>
          <a:bodyPr lIns="0" tIns="0" rIns="0" bIns="0" rtlCol="0" anchor="t">
            <a:spAutoFit/>
          </a:bodyPr>
          <a:lstStyle/>
          <a:p>
            <a:pPr algn="ctr">
              <a:lnSpc>
                <a:spcPts val="3116"/>
              </a:lnSpc>
              <a:spcBef>
                <a:spcPct val="0"/>
              </a:spcBef>
            </a:pPr>
            <a:r>
              <a:rPr lang="en-US" sz="2575" b="1">
                <a:solidFill>
                  <a:srgbClr val="000000"/>
                </a:solidFill>
                <a:latin typeface="Times New Roman Bold"/>
                <a:ea typeface="Times New Roman Bold"/>
                <a:cs typeface="Times New Roman Bold"/>
                <a:sym typeface="Times New Roman Bold"/>
              </a:rPr>
              <a:t>2-  Labor Costs ($/h)</a:t>
            </a:r>
          </a:p>
        </p:txBody>
      </p:sp>
      <p:sp>
        <p:nvSpPr>
          <p:cNvPr id="13" name="TextBox 13"/>
          <p:cNvSpPr txBox="1"/>
          <p:nvPr/>
        </p:nvSpPr>
        <p:spPr>
          <a:xfrm>
            <a:off x="1028700" y="5602142"/>
            <a:ext cx="6343545" cy="444404"/>
          </a:xfrm>
          <a:prstGeom prst="rect">
            <a:avLst/>
          </a:prstGeom>
        </p:spPr>
        <p:txBody>
          <a:bodyPr lIns="0" tIns="0" rIns="0" bIns="0" rtlCol="0" anchor="t">
            <a:spAutoFit/>
          </a:bodyPr>
          <a:lstStyle/>
          <a:p>
            <a:pPr algn="ctr">
              <a:lnSpc>
                <a:spcPts val="3116"/>
              </a:lnSpc>
              <a:spcBef>
                <a:spcPct val="0"/>
              </a:spcBef>
            </a:pPr>
            <a:r>
              <a:rPr lang="en-US" sz="2575" b="1">
                <a:solidFill>
                  <a:srgbClr val="000000"/>
                </a:solidFill>
                <a:latin typeface="Times New Roman Bold"/>
                <a:ea typeface="Times New Roman Bold"/>
                <a:cs typeface="Times New Roman Bold"/>
                <a:sym typeface="Times New Roman Bold"/>
              </a:rPr>
              <a:t>3- Internal Production Cost ($/pound)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57414" y="0"/>
            <a:ext cx="19002828" cy="10708984"/>
          </a:xfrm>
          <a:custGeom>
            <a:avLst/>
            <a:gdLst/>
            <a:ahLst/>
            <a:cxnLst/>
            <a:rect l="l" t="t" r="r" b="b"/>
            <a:pathLst>
              <a:path w="19002828" h="10708984">
                <a:moveTo>
                  <a:pt x="0" y="0"/>
                </a:moveTo>
                <a:lnTo>
                  <a:pt x="19002828" y="0"/>
                </a:lnTo>
                <a:lnTo>
                  <a:pt x="19002828" y="10708984"/>
                </a:lnTo>
                <a:lnTo>
                  <a:pt x="0" y="10708984"/>
                </a:lnTo>
                <a:lnTo>
                  <a:pt x="0" y="0"/>
                </a:lnTo>
                <a:close/>
              </a:path>
            </a:pathLst>
          </a:custGeom>
          <a:blipFill>
            <a:blip r:embed="rId2">
              <a:alphaModFix amt="44999"/>
            </a:blip>
            <a:stretch>
              <a:fillRect t="-7868" b="-10578"/>
            </a:stretch>
          </a:blipFill>
        </p:spPr>
        <p:txBody>
          <a:bodyPr/>
          <a:lstStyle/>
          <a:p>
            <a:endParaRPr lang="en-US"/>
          </a:p>
        </p:txBody>
      </p:sp>
      <p:sp>
        <p:nvSpPr>
          <p:cNvPr id="3" name="AutoShape 3"/>
          <p:cNvSpPr/>
          <p:nvPr/>
        </p:nvSpPr>
        <p:spPr>
          <a:xfrm flipH="1" flipV="1">
            <a:off x="17356760" y="2211914"/>
            <a:ext cx="0" cy="7046386"/>
          </a:xfrm>
          <a:prstGeom prst="line">
            <a:avLst/>
          </a:prstGeom>
          <a:ln w="9525" cap="flat">
            <a:solidFill>
              <a:srgbClr val="000000"/>
            </a:solidFill>
            <a:prstDash val="solid"/>
            <a:headEnd type="none" w="sm" len="sm"/>
            <a:tailEnd type="none" w="sm" len="sm"/>
          </a:ln>
        </p:spPr>
        <p:txBody>
          <a:bodyPr/>
          <a:lstStyle/>
          <a:p>
            <a:endParaRPr lang="en-US"/>
          </a:p>
        </p:txBody>
      </p:sp>
      <p:sp>
        <p:nvSpPr>
          <p:cNvPr id="4" name="AutoShape 4"/>
          <p:cNvSpPr/>
          <p:nvPr/>
        </p:nvSpPr>
        <p:spPr>
          <a:xfrm flipV="1">
            <a:off x="1023937" y="1368601"/>
            <a:ext cx="0" cy="7971782"/>
          </a:xfrm>
          <a:prstGeom prst="line">
            <a:avLst/>
          </a:prstGeom>
          <a:ln w="9525" cap="flat">
            <a:solidFill>
              <a:srgbClr val="000000"/>
            </a:solidFill>
            <a:prstDash val="solid"/>
            <a:headEnd type="none" w="sm" len="sm"/>
            <a:tailEnd type="none" w="sm" len="sm"/>
          </a:ln>
        </p:spPr>
        <p:txBody>
          <a:bodyPr/>
          <a:lstStyle/>
          <a:p>
            <a:endParaRPr lang="en-US"/>
          </a:p>
        </p:txBody>
      </p:sp>
      <p:sp>
        <p:nvSpPr>
          <p:cNvPr id="5" name="AutoShape 5"/>
          <p:cNvSpPr/>
          <p:nvPr/>
        </p:nvSpPr>
        <p:spPr>
          <a:xfrm>
            <a:off x="7319526" y="1286518"/>
            <a:ext cx="3648949" cy="0"/>
          </a:xfrm>
          <a:prstGeom prst="line">
            <a:avLst/>
          </a:prstGeom>
          <a:ln w="9525" cap="flat">
            <a:solidFill>
              <a:srgbClr val="000000"/>
            </a:solidFill>
            <a:prstDash val="solid"/>
            <a:headEnd type="none" w="sm" len="sm"/>
            <a:tailEnd type="none" w="sm" len="sm"/>
          </a:ln>
        </p:spPr>
        <p:txBody>
          <a:bodyPr/>
          <a:lstStyle/>
          <a:p>
            <a:endParaRPr lang="en-US"/>
          </a:p>
        </p:txBody>
      </p:sp>
      <p:sp>
        <p:nvSpPr>
          <p:cNvPr id="6" name="AutoShape 6"/>
          <p:cNvSpPr/>
          <p:nvPr/>
        </p:nvSpPr>
        <p:spPr>
          <a:xfrm>
            <a:off x="7319526" y="9263062"/>
            <a:ext cx="3648949" cy="0"/>
          </a:xfrm>
          <a:prstGeom prst="line">
            <a:avLst/>
          </a:prstGeom>
          <a:ln w="9525" cap="flat">
            <a:solidFill>
              <a:srgbClr val="000000"/>
            </a:solidFill>
            <a:prstDash val="solid"/>
            <a:headEnd type="none" w="sm" len="sm"/>
            <a:tailEnd type="none" w="sm" len="sm"/>
          </a:ln>
        </p:spPr>
        <p:txBody>
          <a:bodyPr/>
          <a:lstStyle/>
          <a:p>
            <a:endParaRPr lang="en-US"/>
          </a:p>
        </p:txBody>
      </p:sp>
      <p:sp>
        <p:nvSpPr>
          <p:cNvPr id="7" name="Freeform 7"/>
          <p:cNvSpPr/>
          <p:nvPr/>
        </p:nvSpPr>
        <p:spPr>
          <a:xfrm>
            <a:off x="1556914" y="8295903"/>
            <a:ext cx="784920" cy="784920"/>
          </a:xfrm>
          <a:custGeom>
            <a:avLst/>
            <a:gdLst/>
            <a:ahLst/>
            <a:cxnLst/>
            <a:rect l="l" t="t" r="r" b="b"/>
            <a:pathLst>
              <a:path w="784920" h="784920">
                <a:moveTo>
                  <a:pt x="0" y="0"/>
                </a:moveTo>
                <a:lnTo>
                  <a:pt x="784920" y="0"/>
                </a:lnTo>
                <a:lnTo>
                  <a:pt x="784920" y="784920"/>
                </a:lnTo>
                <a:lnTo>
                  <a:pt x="0" y="784920"/>
                </a:lnTo>
                <a:lnTo>
                  <a:pt x="0" y="0"/>
                </a:lnTo>
                <a:close/>
              </a:path>
            </a:pathLst>
          </a:custGeom>
          <a:blipFill>
            <a:blip r:embed="rId3">
              <a:alphaModFix amt="8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a:off x="15883353" y="1028700"/>
            <a:ext cx="611337" cy="611337"/>
          </a:xfrm>
          <a:custGeom>
            <a:avLst/>
            <a:gdLst/>
            <a:ahLst/>
            <a:cxnLst/>
            <a:rect l="l" t="t" r="r" b="b"/>
            <a:pathLst>
              <a:path w="611337" h="611337">
                <a:moveTo>
                  <a:pt x="0" y="0"/>
                </a:moveTo>
                <a:lnTo>
                  <a:pt x="611338" y="0"/>
                </a:lnTo>
                <a:lnTo>
                  <a:pt x="611338" y="611337"/>
                </a:lnTo>
                <a:lnTo>
                  <a:pt x="0" y="611337"/>
                </a:lnTo>
                <a:lnTo>
                  <a:pt x="0" y="0"/>
                </a:lnTo>
                <a:close/>
              </a:path>
            </a:pathLst>
          </a:custGeom>
          <a:blipFill>
            <a:blip r:embed="rId3">
              <a:alphaModFix amt="8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a:off x="2070592" y="1834714"/>
            <a:ext cx="6037055" cy="2138588"/>
          </a:xfrm>
          <a:custGeom>
            <a:avLst/>
            <a:gdLst/>
            <a:ahLst/>
            <a:cxnLst/>
            <a:rect l="l" t="t" r="r" b="b"/>
            <a:pathLst>
              <a:path w="6037055" h="2138588">
                <a:moveTo>
                  <a:pt x="0" y="0"/>
                </a:moveTo>
                <a:lnTo>
                  <a:pt x="6037055" y="0"/>
                </a:lnTo>
                <a:lnTo>
                  <a:pt x="6037055" y="2138588"/>
                </a:lnTo>
                <a:lnTo>
                  <a:pt x="0" y="2138588"/>
                </a:lnTo>
                <a:lnTo>
                  <a:pt x="0" y="0"/>
                </a:lnTo>
                <a:close/>
              </a:path>
            </a:pathLst>
          </a:custGeom>
          <a:blipFill>
            <a:blip r:embed="rId5"/>
            <a:stretch>
              <a:fillRect/>
            </a:stretch>
          </a:blipFill>
        </p:spPr>
        <p:txBody>
          <a:bodyPr/>
          <a:lstStyle/>
          <a:p>
            <a:endParaRPr lang="en-US"/>
          </a:p>
        </p:txBody>
      </p:sp>
      <p:sp>
        <p:nvSpPr>
          <p:cNvPr id="10" name="Freeform 10"/>
          <p:cNvSpPr/>
          <p:nvPr/>
        </p:nvSpPr>
        <p:spPr>
          <a:xfrm>
            <a:off x="2070592" y="4704669"/>
            <a:ext cx="11301259" cy="1299645"/>
          </a:xfrm>
          <a:custGeom>
            <a:avLst/>
            <a:gdLst/>
            <a:ahLst/>
            <a:cxnLst/>
            <a:rect l="l" t="t" r="r" b="b"/>
            <a:pathLst>
              <a:path w="11301259" h="1299645">
                <a:moveTo>
                  <a:pt x="0" y="0"/>
                </a:moveTo>
                <a:lnTo>
                  <a:pt x="11301259" y="0"/>
                </a:lnTo>
                <a:lnTo>
                  <a:pt x="11301259" y="1299645"/>
                </a:lnTo>
                <a:lnTo>
                  <a:pt x="0" y="1299645"/>
                </a:lnTo>
                <a:lnTo>
                  <a:pt x="0" y="0"/>
                </a:lnTo>
                <a:close/>
              </a:path>
            </a:pathLst>
          </a:custGeom>
          <a:blipFill>
            <a:blip r:embed="rId6"/>
            <a:stretch>
              <a:fillRect/>
            </a:stretch>
          </a:blipFill>
        </p:spPr>
        <p:txBody>
          <a:bodyPr/>
          <a:lstStyle/>
          <a:p>
            <a:endParaRPr lang="en-US"/>
          </a:p>
        </p:txBody>
      </p:sp>
      <p:sp>
        <p:nvSpPr>
          <p:cNvPr id="11" name="Freeform 11"/>
          <p:cNvSpPr/>
          <p:nvPr/>
        </p:nvSpPr>
        <p:spPr>
          <a:xfrm>
            <a:off x="2070592" y="6819029"/>
            <a:ext cx="10273902" cy="1476873"/>
          </a:xfrm>
          <a:custGeom>
            <a:avLst/>
            <a:gdLst/>
            <a:ahLst/>
            <a:cxnLst/>
            <a:rect l="l" t="t" r="r" b="b"/>
            <a:pathLst>
              <a:path w="10273902" h="1476873">
                <a:moveTo>
                  <a:pt x="0" y="0"/>
                </a:moveTo>
                <a:lnTo>
                  <a:pt x="10273902" y="0"/>
                </a:lnTo>
                <a:lnTo>
                  <a:pt x="10273902" y="1476874"/>
                </a:lnTo>
                <a:lnTo>
                  <a:pt x="0" y="1476874"/>
                </a:lnTo>
                <a:lnTo>
                  <a:pt x="0" y="0"/>
                </a:lnTo>
                <a:close/>
              </a:path>
            </a:pathLst>
          </a:custGeom>
          <a:blipFill>
            <a:blip r:embed="rId7"/>
            <a:stretch>
              <a:fillRect/>
            </a:stretch>
          </a:blipFill>
        </p:spPr>
        <p:txBody>
          <a:bodyPr/>
          <a:lstStyle/>
          <a:p>
            <a:endParaRPr lang="en-US"/>
          </a:p>
        </p:txBody>
      </p:sp>
      <p:sp>
        <p:nvSpPr>
          <p:cNvPr id="12" name="TextBox 12"/>
          <p:cNvSpPr txBox="1"/>
          <p:nvPr/>
        </p:nvSpPr>
        <p:spPr>
          <a:xfrm>
            <a:off x="1023938" y="1389260"/>
            <a:ext cx="9053256" cy="444404"/>
          </a:xfrm>
          <a:prstGeom prst="rect">
            <a:avLst/>
          </a:prstGeom>
        </p:spPr>
        <p:txBody>
          <a:bodyPr lIns="0" tIns="0" rIns="0" bIns="0" rtlCol="0" anchor="t">
            <a:spAutoFit/>
          </a:bodyPr>
          <a:lstStyle/>
          <a:p>
            <a:pPr algn="ctr">
              <a:lnSpc>
                <a:spcPts val="3116"/>
              </a:lnSpc>
              <a:spcBef>
                <a:spcPct val="0"/>
              </a:spcBef>
            </a:pPr>
            <a:r>
              <a:rPr lang="en-US" sz="2575" b="1">
                <a:solidFill>
                  <a:srgbClr val="000000"/>
                </a:solidFill>
                <a:latin typeface="Times New Roman Bold"/>
                <a:ea typeface="Times New Roman Bold"/>
                <a:cs typeface="Times New Roman Bold"/>
                <a:sym typeface="Times New Roman Bold"/>
              </a:rPr>
              <a:t>4- Production department inventory availability (pounds)</a:t>
            </a:r>
          </a:p>
        </p:txBody>
      </p:sp>
      <p:sp>
        <p:nvSpPr>
          <p:cNvPr id="13" name="TextBox 13"/>
          <p:cNvSpPr txBox="1"/>
          <p:nvPr/>
        </p:nvSpPr>
        <p:spPr>
          <a:xfrm>
            <a:off x="1028700" y="4263814"/>
            <a:ext cx="9673551" cy="444404"/>
          </a:xfrm>
          <a:prstGeom prst="rect">
            <a:avLst/>
          </a:prstGeom>
        </p:spPr>
        <p:txBody>
          <a:bodyPr lIns="0" tIns="0" rIns="0" bIns="0" rtlCol="0" anchor="t">
            <a:spAutoFit/>
          </a:bodyPr>
          <a:lstStyle/>
          <a:p>
            <a:pPr algn="ctr">
              <a:lnSpc>
                <a:spcPts val="3116"/>
              </a:lnSpc>
              <a:spcBef>
                <a:spcPct val="0"/>
              </a:spcBef>
            </a:pPr>
            <a:r>
              <a:rPr lang="en-US" sz="2575" b="1">
                <a:solidFill>
                  <a:srgbClr val="000000"/>
                </a:solidFill>
                <a:latin typeface="Times New Roman Bold"/>
                <a:ea typeface="Times New Roman Bold"/>
                <a:cs typeface="Times New Roman Bold"/>
                <a:sym typeface="Times New Roman Bold"/>
              </a:rPr>
              <a:t>5- Labour hours per stage per carton of product (h/carton)</a:t>
            </a:r>
          </a:p>
        </p:txBody>
      </p:sp>
      <p:sp>
        <p:nvSpPr>
          <p:cNvPr id="14" name="TextBox 14"/>
          <p:cNvSpPr txBox="1"/>
          <p:nvPr/>
        </p:nvSpPr>
        <p:spPr>
          <a:xfrm>
            <a:off x="1918983" y="6299589"/>
            <a:ext cx="7225017" cy="444404"/>
          </a:xfrm>
          <a:prstGeom prst="rect">
            <a:avLst/>
          </a:prstGeom>
        </p:spPr>
        <p:txBody>
          <a:bodyPr lIns="0" tIns="0" rIns="0" bIns="0" rtlCol="0" anchor="t">
            <a:spAutoFit/>
          </a:bodyPr>
          <a:lstStyle/>
          <a:p>
            <a:pPr algn="ctr">
              <a:lnSpc>
                <a:spcPts val="3116"/>
              </a:lnSpc>
              <a:spcBef>
                <a:spcPct val="0"/>
              </a:spcBef>
            </a:pPr>
            <a:r>
              <a:rPr lang="en-US" sz="2575" b="1">
                <a:solidFill>
                  <a:srgbClr val="000000"/>
                </a:solidFill>
                <a:latin typeface="Times New Roman Bold"/>
                <a:ea typeface="Times New Roman Bold"/>
                <a:cs typeface="Times New Roman Bold"/>
                <a:sym typeface="Times New Roman Bold"/>
              </a:rPr>
              <a:t>6- Materials per carton of product (pounds/carton)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57414" y="0"/>
            <a:ext cx="19002828" cy="10708984"/>
          </a:xfrm>
          <a:custGeom>
            <a:avLst/>
            <a:gdLst/>
            <a:ahLst/>
            <a:cxnLst/>
            <a:rect l="l" t="t" r="r" b="b"/>
            <a:pathLst>
              <a:path w="19002828" h="10708984">
                <a:moveTo>
                  <a:pt x="0" y="0"/>
                </a:moveTo>
                <a:lnTo>
                  <a:pt x="19002828" y="0"/>
                </a:lnTo>
                <a:lnTo>
                  <a:pt x="19002828" y="10708984"/>
                </a:lnTo>
                <a:lnTo>
                  <a:pt x="0" y="10708984"/>
                </a:lnTo>
                <a:lnTo>
                  <a:pt x="0" y="0"/>
                </a:lnTo>
                <a:close/>
              </a:path>
            </a:pathLst>
          </a:custGeom>
          <a:blipFill>
            <a:blip r:embed="rId2">
              <a:alphaModFix amt="44999"/>
            </a:blip>
            <a:stretch>
              <a:fillRect t="-7868" b="-10578"/>
            </a:stretch>
          </a:blipFill>
        </p:spPr>
        <p:txBody>
          <a:bodyPr/>
          <a:lstStyle/>
          <a:p>
            <a:endParaRPr lang="en-US"/>
          </a:p>
        </p:txBody>
      </p:sp>
      <p:sp>
        <p:nvSpPr>
          <p:cNvPr id="3" name="AutoShape 3"/>
          <p:cNvSpPr/>
          <p:nvPr/>
        </p:nvSpPr>
        <p:spPr>
          <a:xfrm flipH="1" flipV="1">
            <a:off x="17356760" y="2211914"/>
            <a:ext cx="0" cy="7046386"/>
          </a:xfrm>
          <a:prstGeom prst="line">
            <a:avLst/>
          </a:prstGeom>
          <a:ln w="9525" cap="flat">
            <a:solidFill>
              <a:srgbClr val="000000"/>
            </a:solidFill>
            <a:prstDash val="solid"/>
            <a:headEnd type="none" w="sm" len="sm"/>
            <a:tailEnd type="none" w="sm" len="sm"/>
          </a:ln>
        </p:spPr>
        <p:txBody>
          <a:bodyPr/>
          <a:lstStyle/>
          <a:p>
            <a:endParaRPr lang="en-US"/>
          </a:p>
        </p:txBody>
      </p:sp>
      <p:sp>
        <p:nvSpPr>
          <p:cNvPr id="4" name="AutoShape 4"/>
          <p:cNvSpPr/>
          <p:nvPr/>
        </p:nvSpPr>
        <p:spPr>
          <a:xfrm flipV="1">
            <a:off x="1023937" y="1368601"/>
            <a:ext cx="0" cy="7971782"/>
          </a:xfrm>
          <a:prstGeom prst="line">
            <a:avLst/>
          </a:prstGeom>
          <a:ln w="9525" cap="flat">
            <a:solidFill>
              <a:srgbClr val="000000"/>
            </a:solidFill>
            <a:prstDash val="solid"/>
            <a:headEnd type="none" w="sm" len="sm"/>
            <a:tailEnd type="none" w="sm" len="sm"/>
          </a:ln>
        </p:spPr>
        <p:txBody>
          <a:bodyPr/>
          <a:lstStyle/>
          <a:p>
            <a:endParaRPr lang="en-US"/>
          </a:p>
        </p:txBody>
      </p:sp>
      <p:sp>
        <p:nvSpPr>
          <p:cNvPr id="5" name="AutoShape 5"/>
          <p:cNvSpPr/>
          <p:nvPr/>
        </p:nvSpPr>
        <p:spPr>
          <a:xfrm>
            <a:off x="7319526" y="1286518"/>
            <a:ext cx="3648949" cy="0"/>
          </a:xfrm>
          <a:prstGeom prst="line">
            <a:avLst/>
          </a:prstGeom>
          <a:ln w="9525" cap="flat">
            <a:solidFill>
              <a:srgbClr val="000000"/>
            </a:solidFill>
            <a:prstDash val="solid"/>
            <a:headEnd type="none" w="sm" len="sm"/>
            <a:tailEnd type="none" w="sm" len="sm"/>
          </a:ln>
        </p:spPr>
        <p:txBody>
          <a:bodyPr/>
          <a:lstStyle/>
          <a:p>
            <a:endParaRPr lang="en-US"/>
          </a:p>
        </p:txBody>
      </p:sp>
      <p:sp>
        <p:nvSpPr>
          <p:cNvPr id="6" name="AutoShape 6"/>
          <p:cNvSpPr/>
          <p:nvPr/>
        </p:nvSpPr>
        <p:spPr>
          <a:xfrm>
            <a:off x="7319526" y="9263062"/>
            <a:ext cx="3648949" cy="0"/>
          </a:xfrm>
          <a:prstGeom prst="line">
            <a:avLst/>
          </a:prstGeom>
          <a:ln w="9525" cap="flat">
            <a:solidFill>
              <a:srgbClr val="000000"/>
            </a:solidFill>
            <a:prstDash val="solid"/>
            <a:headEnd type="none" w="sm" len="sm"/>
            <a:tailEnd type="none" w="sm" len="sm"/>
          </a:ln>
        </p:spPr>
        <p:txBody>
          <a:bodyPr/>
          <a:lstStyle/>
          <a:p>
            <a:endParaRPr lang="en-US"/>
          </a:p>
        </p:txBody>
      </p:sp>
      <p:sp>
        <p:nvSpPr>
          <p:cNvPr id="7" name="Freeform 7"/>
          <p:cNvSpPr/>
          <p:nvPr/>
        </p:nvSpPr>
        <p:spPr>
          <a:xfrm>
            <a:off x="1556914" y="8295903"/>
            <a:ext cx="784920" cy="784920"/>
          </a:xfrm>
          <a:custGeom>
            <a:avLst/>
            <a:gdLst/>
            <a:ahLst/>
            <a:cxnLst/>
            <a:rect l="l" t="t" r="r" b="b"/>
            <a:pathLst>
              <a:path w="784920" h="784920">
                <a:moveTo>
                  <a:pt x="0" y="0"/>
                </a:moveTo>
                <a:lnTo>
                  <a:pt x="784920" y="0"/>
                </a:lnTo>
                <a:lnTo>
                  <a:pt x="784920" y="784920"/>
                </a:lnTo>
                <a:lnTo>
                  <a:pt x="0" y="784920"/>
                </a:lnTo>
                <a:lnTo>
                  <a:pt x="0" y="0"/>
                </a:lnTo>
                <a:close/>
              </a:path>
            </a:pathLst>
          </a:custGeom>
          <a:blipFill>
            <a:blip r:embed="rId3">
              <a:alphaModFix amt="8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a:off x="15883353" y="1028700"/>
            <a:ext cx="611337" cy="611337"/>
          </a:xfrm>
          <a:custGeom>
            <a:avLst/>
            <a:gdLst/>
            <a:ahLst/>
            <a:cxnLst/>
            <a:rect l="l" t="t" r="r" b="b"/>
            <a:pathLst>
              <a:path w="611337" h="611337">
                <a:moveTo>
                  <a:pt x="0" y="0"/>
                </a:moveTo>
                <a:lnTo>
                  <a:pt x="611338" y="0"/>
                </a:lnTo>
                <a:lnTo>
                  <a:pt x="611338" y="611337"/>
                </a:lnTo>
                <a:lnTo>
                  <a:pt x="0" y="611337"/>
                </a:lnTo>
                <a:lnTo>
                  <a:pt x="0" y="0"/>
                </a:lnTo>
                <a:close/>
              </a:path>
            </a:pathLst>
          </a:custGeom>
          <a:blipFill>
            <a:blip r:embed="rId3">
              <a:alphaModFix amt="8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a:off x="1949374" y="2430175"/>
            <a:ext cx="5959468" cy="1461756"/>
          </a:xfrm>
          <a:custGeom>
            <a:avLst/>
            <a:gdLst/>
            <a:ahLst/>
            <a:cxnLst/>
            <a:rect l="l" t="t" r="r" b="b"/>
            <a:pathLst>
              <a:path w="5959468" h="1461756">
                <a:moveTo>
                  <a:pt x="0" y="0"/>
                </a:moveTo>
                <a:lnTo>
                  <a:pt x="5959468" y="0"/>
                </a:lnTo>
                <a:lnTo>
                  <a:pt x="5959468" y="1461757"/>
                </a:lnTo>
                <a:lnTo>
                  <a:pt x="0" y="1461757"/>
                </a:lnTo>
                <a:lnTo>
                  <a:pt x="0" y="0"/>
                </a:lnTo>
                <a:close/>
              </a:path>
            </a:pathLst>
          </a:custGeom>
          <a:blipFill>
            <a:blip r:embed="rId5"/>
            <a:stretch>
              <a:fillRect/>
            </a:stretch>
          </a:blipFill>
        </p:spPr>
        <p:txBody>
          <a:bodyPr/>
          <a:lstStyle/>
          <a:p>
            <a:endParaRPr lang="en-US"/>
          </a:p>
        </p:txBody>
      </p:sp>
      <p:sp>
        <p:nvSpPr>
          <p:cNvPr id="10" name="Freeform 10"/>
          <p:cNvSpPr/>
          <p:nvPr/>
        </p:nvSpPr>
        <p:spPr>
          <a:xfrm>
            <a:off x="1556914" y="5253919"/>
            <a:ext cx="15702386" cy="588839"/>
          </a:xfrm>
          <a:custGeom>
            <a:avLst/>
            <a:gdLst/>
            <a:ahLst/>
            <a:cxnLst/>
            <a:rect l="l" t="t" r="r" b="b"/>
            <a:pathLst>
              <a:path w="15702386" h="588839">
                <a:moveTo>
                  <a:pt x="0" y="0"/>
                </a:moveTo>
                <a:lnTo>
                  <a:pt x="15702386" y="0"/>
                </a:lnTo>
                <a:lnTo>
                  <a:pt x="15702386" y="588839"/>
                </a:lnTo>
                <a:lnTo>
                  <a:pt x="0" y="588839"/>
                </a:lnTo>
                <a:lnTo>
                  <a:pt x="0" y="0"/>
                </a:lnTo>
                <a:close/>
              </a:path>
            </a:pathLst>
          </a:custGeom>
          <a:blipFill>
            <a:blip r:embed="rId6"/>
            <a:stretch>
              <a:fillRect/>
            </a:stretch>
          </a:blipFill>
        </p:spPr>
        <p:txBody>
          <a:bodyPr/>
          <a:lstStyle/>
          <a:p>
            <a:endParaRPr lang="en-US"/>
          </a:p>
        </p:txBody>
      </p:sp>
      <p:sp>
        <p:nvSpPr>
          <p:cNvPr id="11" name="TextBox 11"/>
          <p:cNvSpPr txBox="1"/>
          <p:nvPr/>
        </p:nvSpPr>
        <p:spPr>
          <a:xfrm>
            <a:off x="1556914" y="1715577"/>
            <a:ext cx="5967864" cy="444404"/>
          </a:xfrm>
          <a:prstGeom prst="rect">
            <a:avLst/>
          </a:prstGeom>
        </p:spPr>
        <p:txBody>
          <a:bodyPr lIns="0" tIns="0" rIns="0" bIns="0" rtlCol="0" anchor="t">
            <a:spAutoFit/>
          </a:bodyPr>
          <a:lstStyle/>
          <a:p>
            <a:pPr algn="ctr">
              <a:lnSpc>
                <a:spcPts val="3116"/>
              </a:lnSpc>
              <a:spcBef>
                <a:spcPct val="0"/>
              </a:spcBef>
            </a:pPr>
            <a:r>
              <a:rPr lang="en-US" sz="2575" b="1">
                <a:solidFill>
                  <a:srgbClr val="000000"/>
                </a:solidFill>
                <a:latin typeface="Times New Roman Bold"/>
                <a:ea typeface="Times New Roman Bold"/>
                <a:cs typeface="Times New Roman Bold"/>
                <a:sym typeface="Times New Roman Bold"/>
              </a:rPr>
              <a:t>7- External Production Cost ($/carton)</a:t>
            </a:r>
          </a:p>
        </p:txBody>
      </p:sp>
      <p:sp>
        <p:nvSpPr>
          <p:cNvPr id="12" name="TextBox 12"/>
          <p:cNvSpPr txBox="1"/>
          <p:nvPr/>
        </p:nvSpPr>
        <p:spPr>
          <a:xfrm>
            <a:off x="1940979" y="4542815"/>
            <a:ext cx="5967864" cy="444404"/>
          </a:xfrm>
          <a:prstGeom prst="rect">
            <a:avLst/>
          </a:prstGeom>
        </p:spPr>
        <p:txBody>
          <a:bodyPr lIns="0" tIns="0" rIns="0" bIns="0" rtlCol="0" anchor="t">
            <a:spAutoFit/>
          </a:bodyPr>
          <a:lstStyle/>
          <a:p>
            <a:pPr algn="ctr">
              <a:lnSpc>
                <a:spcPts val="3116"/>
              </a:lnSpc>
              <a:spcBef>
                <a:spcPct val="0"/>
              </a:spcBef>
            </a:pPr>
            <a:r>
              <a:rPr lang="en-US" sz="2575" b="1">
                <a:solidFill>
                  <a:srgbClr val="000000"/>
                </a:solidFill>
                <a:latin typeface="Times New Roman Bold"/>
                <a:ea typeface="Times New Roman Bold"/>
                <a:cs typeface="Times New Roman Bold"/>
                <a:sym typeface="Times New Roman Bold"/>
              </a:rPr>
              <a:t>8- Cost per carton ($) for each production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57414" y="0"/>
            <a:ext cx="19002828" cy="10708984"/>
          </a:xfrm>
          <a:custGeom>
            <a:avLst/>
            <a:gdLst/>
            <a:ahLst/>
            <a:cxnLst/>
            <a:rect l="l" t="t" r="r" b="b"/>
            <a:pathLst>
              <a:path w="19002828" h="10708984">
                <a:moveTo>
                  <a:pt x="0" y="0"/>
                </a:moveTo>
                <a:lnTo>
                  <a:pt x="19002828" y="0"/>
                </a:lnTo>
                <a:lnTo>
                  <a:pt x="19002828" y="10708984"/>
                </a:lnTo>
                <a:lnTo>
                  <a:pt x="0" y="10708984"/>
                </a:lnTo>
                <a:lnTo>
                  <a:pt x="0" y="0"/>
                </a:lnTo>
                <a:close/>
              </a:path>
            </a:pathLst>
          </a:custGeom>
          <a:blipFill>
            <a:blip r:embed="rId3">
              <a:alphaModFix amt="44999"/>
            </a:blip>
            <a:stretch>
              <a:fillRect t="-7868" b="-10578"/>
            </a:stretch>
          </a:blipFill>
        </p:spPr>
        <p:txBody>
          <a:bodyPr/>
          <a:lstStyle/>
          <a:p>
            <a:endParaRPr lang="en-US"/>
          </a:p>
        </p:txBody>
      </p:sp>
      <p:sp>
        <p:nvSpPr>
          <p:cNvPr id="3" name="AutoShape 3"/>
          <p:cNvSpPr/>
          <p:nvPr/>
        </p:nvSpPr>
        <p:spPr>
          <a:xfrm flipV="1">
            <a:off x="6786952" y="1459640"/>
            <a:ext cx="4409643" cy="12502"/>
          </a:xfrm>
          <a:prstGeom prst="line">
            <a:avLst/>
          </a:prstGeom>
          <a:ln w="9525" cap="flat">
            <a:solidFill>
              <a:srgbClr val="000000"/>
            </a:solidFill>
            <a:prstDash val="solid"/>
            <a:headEnd type="none" w="sm" len="sm"/>
            <a:tailEnd type="none" w="sm" len="sm"/>
          </a:ln>
        </p:spPr>
        <p:txBody>
          <a:bodyPr/>
          <a:lstStyle/>
          <a:p>
            <a:endParaRPr lang="en-US"/>
          </a:p>
        </p:txBody>
      </p:sp>
      <p:sp>
        <p:nvSpPr>
          <p:cNvPr id="4" name="Freeform 4"/>
          <p:cNvSpPr/>
          <p:nvPr/>
        </p:nvSpPr>
        <p:spPr>
          <a:xfrm>
            <a:off x="10721921" y="0"/>
            <a:ext cx="7566079" cy="10569735"/>
          </a:xfrm>
          <a:custGeom>
            <a:avLst/>
            <a:gdLst/>
            <a:ahLst/>
            <a:cxnLst/>
            <a:rect l="l" t="t" r="r" b="b"/>
            <a:pathLst>
              <a:path w="7566079" h="10569735">
                <a:moveTo>
                  <a:pt x="0" y="0"/>
                </a:moveTo>
                <a:lnTo>
                  <a:pt x="7566079" y="0"/>
                </a:lnTo>
                <a:lnTo>
                  <a:pt x="7566079" y="10569735"/>
                </a:lnTo>
                <a:lnTo>
                  <a:pt x="0" y="10569735"/>
                </a:lnTo>
                <a:lnTo>
                  <a:pt x="0" y="0"/>
                </a:lnTo>
                <a:close/>
              </a:path>
            </a:pathLst>
          </a:custGeom>
          <a:blipFill>
            <a:blip r:embed="rId4"/>
            <a:stretch>
              <a:fillRect l="-24607" t="-120" r="-82053" b="-227"/>
            </a:stretch>
          </a:blipFill>
        </p:spPr>
        <p:txBody>
          <a:bodyPr/>
          <a:lstStyle/>
          <a:p>
            <a:endParaRPr lang="en-US"/>
          </a:p>
        </p:txBody>
      </p:sp>
      <p:sp>
        <p:nvSpPr>
          <p:cNvPr id="5" name="TextBox 5"/>
          <p:cNvSpPr txBox="1"/>
          <p:nvPr/>
        </p:nvSpPr>
        <p:spPr>
          <a:xfrm>
            <a:off x="1019175" y="381000"/>
            <a:ext cx="7972598" cy="1544107"/>
          </a:xfrm>
          <a:prstGeom prst="rect">
            <a:avLst/>
          </a:prstGeom>
        </p:spPr>
        <p:txBody>
          <a:bodyPr lIns="0" tIns="0" rIns="0" bIns="0" rtlCol="0" anchor="t">
            <a:spAutoFit/>
          </a:bodyPr>
          <a:lstStyle/>
          <a:p>
            <a:pPr marL="0" lvl="0" indent="0" algn="just">
              <a:lnSpc>
                <a:spcPts val="13746"/>
              </a:lnSpc>
              <a:spcBef>
                <a:spcPct val="0"/>
              </a:spcBef>
            </a:pPr>
            <a:r>
              <a:rPr lang="en-US" sz="5899">
                <a:solidFill>
                  <a:srgbClr val="000000"/>
                </a:solidFill>
                <a:latin typeface="Dream Avenue"/>
                <a:ea typeface="Dream Avenue"/>
                <a:cs typeface="Dream Avenue"/>
                <a:sym typeface="Dream Avenue"/>
              </a:rPr>
              <a:t>INTRODUCTION </a:t>
            </a:r>
          </a:p>
        </p:txBody>
      </p:sp>
      <p:sp>
        <p:nvSpPr>
          <p:cNvPr id="6" name="TextBox 6"/>
          <p:cNvSpPr txBox="1"/>
          <p:nvPr/>
        </p:nvSpPr>
        <p:spPr>
          <a:xfrm>
            <a:off x="1028700" y="2134640"/>
            <a:ext cx="7972598" cy="2938736"/>
          </a:xfrm>
          <a:prstGeom prst="rect">
            <a:avLst/>
          </a:prstGeom>
        </p:spPr>
        <p:txBody>
          <a:bodyPr lIns="0" tIns="0" rIns="0" bIns="0" rtlCol="0" anchor="t">
            <a:spAutoFit/>
          </a:bodyPr>
          <a:lstStyle/>
          <a:p>
            <a:pPr algn="just">
              <a:lnSpc>
                <a:spcPts val="3885"/>
              </a:lnSpc>
            </a:pPr>
            <a:r>
              <a:rPr lang="en-US" sz="2459">
                <a:solidFill>
                  <a:srgbClr val="000000"/>
                </a:solidFill>
                <a:latin typeface="Times New Roman"/>
                <a:ea typeface="Times New Roman"/>
                <a:cs typeface="Times New Roman"/>
                <a:sym typeface="Times New Roman"/>
              </a:rPr>
              <a:t>Rougir Cosmetics International (RCI California, 2010), is one of the fast-growing businesses in skin care products. RCI adopted a subscription-based e-commerce model in 2016 aiming to shape consumer loyalty and guarantee a steadily growing demand for its products that cater to a variety of customer tiers with different needs. </a:t>
            </a:r>
          </a:p>
        </p:txBody>
      </p:sp>
      <p:sp>
        <p:nvSpPr>
          <p:cNvPr id="7" name="Freeform 7"/>
          <p:cNvSpPr/>
          <p:nvPr/>
        </p:nvSpPr>
        <p:spPr>
          <a:xfrm>
            <a:off x="9623309" y="3437145"/>
            <a:ext cx="476601" cy="476601"/>
          </a:xfrm>
          <a:custGeom>
            <a:avLst/>
            <a:gdLst/>
            <a:ahLst/>
            <a:cxnLst/>
            <a:rect l="l" t="t" r="r" b="b"/>
            <a:pathLst>
              <a:path w="476601" h="476601">
                <a:moveTo>
                  <a:pt x="0" y="0"/>
                </a:moveTo>
                <a:lnTo>
                  <a:pt x="476601" y="0"/>
                </a:lnTo>
                <a:lnTo>
                  <a:pt x="476601" y="476601"/>
                </a:lnTo>
                <a:lnTo>
                  <a:pt x="0" y="476601"/>
                </a:lnTo>
                <a:lnTo>
                  <a:pt x="0" y="0"/>
                </a:lnTo>
                <a:close/>
              </a:path>
            </a:pathLst>
          </a:custGeom>
          <a:blipFill>
            <a:blip r:embed="rId5">
              <a:alphaModFix amt="81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162231" y="5714041"/>
            <a:ext cx="604281" cy="604281"/>
          </a:xfrm>
          <a:custGeom>
            <a:avLst/>
            <a:gdLst/>
            <a:ahLst/>
            <a:cxnLst/>
            <a:rect l="l" t="t" r="r" b="b"/>
            <a:pathLst>
              <a:path w="604281" h="604281">
                <a:moveTo>
                  <a:pt x="0" y="0"/>
                </a:moveTo>
                <a:lnTo>
                  <a:pt x="604281" y="0"/>
                </a:lnTo>
                <a:lnTo>
                  <a:pt x="604281" y="604281"/>
                </a:lnTo>
                <a:lnTo>
                  <a:pt x="0" y="604281"/>
                </a:lnTo>
                <a:lnTo>
                  <a:pt x="0" y="0"/>
                </a:lnTo>
                <a:close/>
              </a:path>
            </a:pathLst>
          </a:custGeom>
          <a:blipFill>
            <a:blip r:embed="rId5">
              <a:alphaModFix amt="81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a:off x="636950" y="5163380"/>
            <a:ext cx="382225" cy="382225"/>
          </a:xfrm>
          <a:custGeom>
            <a:avLst/>
            <a:gdLst/>
            <a:ahLst/>
            <a:cxnLst/>
            <a:rect l="l" t="t" r="r" b="b"/>
            <a:pathLst>
              <a:path w="382225" h="382225">
                <a:moveTo>
                  <a:pt x="0" y="0"/>
                </a:moveTo>
                <a:lnTo>
                  <a:pt x="382225" y="0"/>
                </a:lnTo>
                <a:lnTo>
                  <a:pt x="382225" y="382224"/>
                </a:lnTo>
                <a:lnTo>
                  <a:pt x="0" y="382224"/>
                </a:lnTo>
                <a:lnTo>
                  <a:pt x="0" y="0"/>
                </a:lnTo>
                <a:close/>
              </a:path>
            </a:pathLst>
          </a:custGeom>
          <a:blipFill>
            <a:blip r:embed="rId5">
              <a:alphaModFix amt="81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TextBox 10"/>
          <p:cNvSpPr txBox="1"/>
          <p:nvPr/>
        </p:nvSpPr>
        <p:spPr>
          <a:xfrm>
            <a:off x="1028700" y="5571166"/>
            <a:ext cx="7972598" cy="4396012"/>
          </a:xfrm>
          <a:prstGeom prst="rect">
            <a:avLst/>
          </a:prstGeom>
        </p:spPr>
        <p:txBody>
          <a:bodyPr lIns="0" tIns="0" rIns="0" bIns="0" rtlCol="0" anchor="t">
            <a:spAutoFit/>
          </a:bodyPr>
          <a:lstStyle/>
          <a:p>
            <a:pPr algn="just">
              <a:lnSpc>
                <a:spcPts val="3885"/>
              </a:lnSpc>
            </a:pPr>
            <a:r>
              <a:rPr lang="en-US" sz="2459">
                <a:solidFill>
                  <a:srgbClr val="000000"/>
                </a:solidFill>
                <a:latin typeface="Times New Roman"/>
                <a:ea typeface="Times New Roman"/>
                <a:cs typeface="Times New Roman"/>
                <a:sym typeface="Times New Roman"/>
              </a:rPr>
              <a:t>The cosmetics industry has skyrocketed in the past decade reaching over $670 billion in revenue in 2020, where the skincare line alone is responsible for 36% of the overall market. </a:t>
            </a:r>
          </a:p>
          <a:p>
            <a:pPr algn="just">
              <a:lnSpc>
                <a:spcPts val="3885"/>
              </a:lnSpc>
            </a:pPr>
            <a:r>
              <a:rPr lang="en-US" sz="2459">
                <a:solidFill>
                  <a:srgbClr val="000000"/>
                </a:solidFill>
                <a:latin typeface="Times New Roman"/>
                <a:ea typeface="Times New Roman"/>
                <a:cs typeface="Times New Roman"/>
                <a:sym typeface="Times New Roman"/>
              </a:rPr>
              <a:t>Consumer interest has shifted towards environmentally friendly products made with natural components that are increasing in price and are considered a main factor in the industry economy, and are price determinations, along with heavy investment in R&amp;D and technology.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57414" y="-210992"/>
            <a:ext cx="19002828" cy="10708984"/>
          </a:xfrm>
          <a:custGeom>
            <a:avLst/>
            <a:gdLst/>
            <a:ahLst/>
            <a:cxnLst/>
            <a:rect l="l" t="t" r="r" b="b"/>
            <a:pathLst>
              <a:path w="19002828" h="10708984">
                <a:moveTo>
                  <a:pt x="0" y="0"/>
                </a:moveTo>
                <a:lnTo>
                  <a:pt x="19002828" y="0"/>
                </a:lnTo>
                <a:lnTo>
                  <a:pt x="19002828" y="10708984"/>
                </a:lnTo>
                <a:lnTo>
                  <a:pt x="0" y="10708984"/>
                </a:lnTo>
                <a:lnTo>
                  <a:pt x="0" y="0"/>
                </a:lnTo>
                <a:close/>
              </a:path>
            </a:pathLst>
          </a:custGeom>
          <a:blipFill>
            <a:blip r:embed="rId2">
              <a:alphaModFix amt="44999"/>
            </a:blip>
            <a:stretch>
              <a:fillRect t="-7868" b="-10578"/>
            </a:stretch>
          </a:blipFill>
        </p:spPr>
        <p:txBody>
          <a:bodyPr/>
          <a:lstStyle/>
          <a:p>
            <a:endParaRPr lang="en-US"/>
          </a:p>
        </p:txBody>
      </p:sp>
      <p:sp>
        <p:nvSpPr>
          <p:cNvPr id="3" name="AutoShape 3"/>
          <p:cNvSpPr/>
          <p:nvPr/>
        </p:nvSpPr>
        <p:spPr>
          <a:xfrm flipH="1" flipV="1">
            <a:off x="17356760" y="2211914"/>
            <a:ext cx="0" cy="7046386"/>
          </a:xfrm>
          <a:prstGeom prst="line">
            <a:avLst/>
          </a:prstGeom>
          <a:ln w="9525" cap="flat">
            <a:solidFill>
              <a:srgbClr val="000000"/>
            </a:solidFill>
            <a:prstDash val="solid"/>
            <a:headEnd type="none" w="sm" len="sm"/>
            <a:tailEnd type="none" w="sm" len="sm"/>
          </a:ln>
        </p:spPr>
        <p:txBody>
          <a:bodyPr/>
          <a:lstStyle/>
          <a:p>
            <a:endParaRPr lang="en-US"/>
          </a:p>
        </p:txBody>
      </p:sp>
      <p:sp>
        <p:nvSpPr>
          <p:cNvPr id="4" name="AutoShape 4"/>
          <p:cNvSpPr/>
          <p:nvPr/>
        </p:nvSpPr>
        <p:spPr>
          <a:xfrm>
            <a:off x="1734108" y="1286518"/>
            <a:ext cx="14819783" cy="0"/>
          </a:xfrm>
          <a:prstGeom prst="line">
            <a:avLst/>
          </a:prstGeom>
          <a:ln w="9525" cap="flat">
            <a:solidFill>
              <a:srgbClr val="000000"/>
            </a:solidFill>
            <a:prstDash val="solid"/>
            <a:headEnd type="none" w="sm" len="sm"/>
            <a:tailEnd type="none" w="sm" len="sm"/>
          </a:ln>
        </p:spPr>
        <p:txBody>
          <a:bodyPr/>
          <a:lstStyle/>
          <a:p>
            <a:endParaRPr lang="en-US"/>
          </a:p>
        </p:txBody>
      </p:sp>
      <p:sp>
        <p:nvSpPr>
          <p:cNvPr id="5" name="TextBox 5"/>
          <p:cNvSpPr txBox="1"/>
          <p:nvPr/>
        </p:nvSpPr>
        <p:spPr>
          <a:xfrm>
            <a:off x="1734108" y="1886727"/>
            <a:ext cx="8029266" cy="756791"/>
          </a:xfrm>
          <a:prstGeom prst="rect">
            <a:avLst/>
          </a:prstGeom>
        </p:spPr>
        <p:txBody>
          <a:bodyPr lIns="0" tIns="0" rIns="0" bIns="0" rtlCol="0" anchor="t">
            <a:spAutoFit/>
          </a:bodyPr>
          <a:lstStyle/>
          <a:p>
            <a:pPr marL="0" lvl="0" indent="0" algn="just">
              <a:lnSpc>
                <a:spcPts val="5545"/>
              </a:lnSpc>
            </a:pPr>
            <a:r>
              <a:rPr lang="en-US" sz="5899">
                <a:solidFill>
                  <a:srgbClr val="000000"/>
                </a:solidFill>
                <a:latin typeface="Dream Avenue"/>
                <a:ea typeface="Dream Avenue"/>
                <a:cs typeface="Dream Avenue"/>
                <a:sym typeface="Dream Avenue"/>
              </a:rPr>
              <a:t>THE CHALLENGE</a:t>
            </a:r>
          </a:p>
        </p:txBody>
      </p:sp>
      <p:sp>
        <p:nvSpPr>
          <p:cNvPr id="6" name="Freeform 6"/>
          <p:cNvSpPr/>
          <p:nvPr/>
        </p:nvSpPr>
        <p:spPr>
          <a:xfrm>
            <a:off x="10362441" y="1530248"/>
            <a:ext cx="742203" cy="742203"/>
          </a:xfrm>
          <a:custGeom>
            <a:avLst/>
            <a:gdLst/>
            <a:ahLst/>
            <a:cxnLst/>
            <a:rect l="l" t="t" r="r" b="b"/>
            <a:pathLst>
              <a:path w="742203" h="742203">
                <a:moveTo>
                  <a:pt x="0" y="0"/>
                </a:moveTo>
                <a:lnTo>
                  <a:pt x="742203" y="0"/>
                </a:lnTo>
                <a:lnTo>
                  <a:pt x="742203" y="742202"/>
                </a:lnTo>
                <a:lnTo>
                  <a:pt x="0" y="742202"/>
                </a:lnTo>
                <a:lnTo>
                  <a:pt x="0" y="0"/>
                </a:lnTo>
                <a:close/>
              </a:path>
            </a:pathLst>
          </a:custGeom>
          <a:blipFill>
            <a:blip r:embed="rId3">
              <a:alphaModFix amt="8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10016383" y="2198464"/>
            <a:ext cx="371101" cy="371101"/>
          </a:xfrm>
          <a:custGeom>
            <a:avLst/>
            <a:gdLst/>
            <a:ahLst/>
            <a:cxnLst/>
            <a:rect l="l" t="t" r="r" b="b"/>
            <a:pathLst>
              <a:path w="371101" h="371101">
                <a:moveTo>
                  <a:pt x="0" y="0"/>
                </a:moveTo>
                <a:lnTo>
                  <a:pt x="371101" y="0"/>
                </a:lnTo>
                <a:lnTo>
                  <a:pt x="371101" y="371102"/>
                </a:lnTo>
                <a:lnTo>
                  <a:pt x="0" y="371102"/>
                </a:lnTo>
                <a:lnTo>
                  <a:pt x="0" y="0"/>
                </a:lnTo>
                <a:close/>
              </a:path>
            </a:pathLst>
          </a:custGeom>
          <a:blipFill>
            <a:blip r:embed="rId3">
              <a:alphaModFix amt="8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AutoShape 8"/>
          <p:cNvSpPr/>
          <p:nvPr/>
        </p:nvSpPr>
        <p:spPr>
          <a:xfrm flipV="1">
            <a:off x="1023937" y="1368601"/>
            <a:ext cx="0" cy="7971782"/>
          </a:xfrm>
          <a:prstGeom prst="line">
            <a:avLst/>
          </a:prstGeom>
          <a:ln w="9525" cap="flat">
            <a:solidFill>
              <a:srgbClr val="000000"/>
            </a:solidFill>
            <a:prstDash val="solid"/>
            <a:headEnd type="none" w="sm" len="sm"/>
            <a:tailEnd type="none" w="sm" len="sm"/>
          </a:ln>
        </p:spPr>
        <p:txBody>
          <a:bodyPr/>
          <a:lstStyle/>
          <a:p>
            <a:endParaRPr lang="en-US"/>
          </a:p>
        </p:txBody>
      </p:sp>
      <p:sp>
        <p:nvSpPr>
          <p:cNvPr id="9" name="TextBox 9"/>
          <p:cNvSpPr txBox="1"/>
          <p:nvPr/>
        </p:nvSpPr>
        <p:spPr>
          <a:xfrm>
            <a:off x="1411179" y="3738601"/>
            <a:ext cx="8951262" cy="1922527"/>
          </a:xfrm>
          <a:prstGeom prst="rect">
            <a:avLst/>
          </a:prstGeom>
        </p:spPr>
        <p:txBody>
          <a:bodyPr lIns="0" tIns="0" rIns="0" bIns="0" rtlCol="0" anchor="t">
            <a:spAutoFit/>
          </a:bodyPr>
          <a:lstStyle/>
          <a:p>
            <a:pPr algn="l">
              <a:lnSpc>
                <a:spcPts val="3791"/>
              </a:lnSpc>
              <a:spcBef>
                <a:spcPct val="0"/>
              </a:spcBef>
            </a:pPr>
            <a:r>
              <a:rPr lang="en-US" sz="2399">
                <a:solidFill>
                  <a:srgbClr val="000000"/>
                </a:solidFill>
                <a:latin typeface="Times New Roman"/>
                <a:ea typeface="Times New Roman"/>
                <a:cs typeface="Times New Roman"/>
                <a:sym typeface="Times New Roman"/>
              </a:rPr>
              <a:t>During the board meeting of RCI in June 2016, CEO Shelly Anderson disclosed that the company’s current production capabilities were inadequate to satisfy the expected growing demand for the following quarter.</a:t>
            </a:r>
          </a:p>
        </p:txBody>
      </p:sp>
      <p:sp>
        <p:nvSpPr>
          <p:cNvPr id="10" name="AutoShape 10"/>
          <p:cNvSpPr/>
          <p:nvPr/>
        </p:nvSpPr>
        <p:spPr>
          <a:xfrm>
            <a:off x="1734108" y="9345145"/>
            <a:ext cx="14819783" cy="0"/>
          </a:xfrm>
          <a:prstGeom prst="line">
            <a:avLst/>
          </a:prstGeom>
          <a:ln w="9525" cap="flat">
            <a:solidFill>
              <a:srgbClr val="000000"/>
            </a:solidFill>
            <a:prstDash val="solid"/>
            <a:headEnd type="none" w="sm" len="sm"/>
            <a:tailEnd type="none" w="sm" len="sm"/>
          </a:ln>
        </p:spPr>
        <p:txBody>
          <a:bodyPr/>
          <a:lstStyle/>
          <a:p>
            <a:endParaRPr lang="en-US"/>
          </a:p>
        </p:txBody>
      </p:sp>
      <p:grpSp>
        <p:nvGrpSpPr>
          <p:cNvPr id="11" name="Group 11"/>
          <p:cNvGrpSpPr>
            <a:grpSpLocks noChangeAspect="1"/>
          </p:cNvGrpSpPr>
          <p:nvPr/>
        </p:nvGrpSpPr>
        <p:grpSpPr>
          <a:xfrm>
            <a:off x="10963423" y="1753377"/>
            <a:ext cx="5590469" cy="6794772"/>
            <a:chOff x="0" y="0"/>
            <a:chExt cx="7336282" cy="8916670"/>
          </a:xfrm>
        </p:grpSpPr>
        <p:sp>
          <p:nvSpPr>
            <p:cNvPr id="12" name="Freeform 12"/>
            <p:cNvSpPr/>
            <p:nvPr/>
          </p:nvSpPr>
          <p:spPr>
            <a:xfrm>
              <a:off x="6350" y="6350"/>
              <a:ext cx="7323582" cy="8903970"/>
            </a:xfrm>
            <a:custGeom>
              <a:avLst/>
              <a:gdLst/>
              <a:ahLst/>
              <a:cxnLst/>
              <a:rect l="l" t="t" r="r" b="b"/>
              <a:pathLst>
                <a:path w="7323582" h="8903970">
                  <a:moveTo>
                    <a:pt x="7323582" y="8903970"/>
                  </a:moveTo>
                  <a:lnTo>
                    <a:pt x="0" y="8903970"/>
                  </a:lnTo>
                  <a:lnTo>
                    <a:pt x="0" y="3613404"/>
                  </a:lnTo>
                  <a:cubicBezTo>
                    <a:pt x="19177" y="2098929"/>
                    <a:pt x="1000760" y="729742"/>
                    <a:pt x="2442464" y="205867"/>
                  </a:cubicBezTo>
                  <a:lnTo>
                    <a:pt x="2452751" y="202184"/>
                  </a:lnTo>
                  <a:lnTo>
                    <a:pt x="2460752" y="200152"/>
                  </a:lnTo>
                  <a:cubicBezTo>
                    <a:pt x="2460625" y="200152"/>
                    <a:pt x="2461895" y="199771"/>
                    <a:pt x="2463546" y="199136"/>
                  </a:cubicBezTo>
                  <a:lnTo>
                    <a:pt x="2472436" y="195834"/>
                  </a:lnTo>
                  <a:cubicBezTo>
                    <a:pt x="2855341" y="65913"/>
                    <a:pt x="3254883" y="0"/>
                    <a:pt x="3659759" y="0"/>
                  </a:cubicBezTo>
                  <a:lnTo>
                    <a:pt x="3663696" y="0"/>
                  </a:lnTo>
                  <a:cubicBezTo>
                    <a:pt x="4068699" y="0"/>
                    <a:pt x="4468114" y="65913"/>
                    <a:pt x="4851146" y="195834"/>
                  </a:cubicBezTo>
                  <a:lnTo>
                    <a:pt x="4860036" y="199136"/>
                  </a:lnTo>
                  <a:cubicBezTo>
                    <a:pt x="4861560" y="199771"/>
                    <a:pt x="4862957" y="200152"/>
                    <a:pt x="4863465" y="200279"/>
                  </a:cubicBezTo>
                  <a:lnTo>
                    <a:pt x="4870323" y="201930"/>
                  </a:lnTo>
                  <a:lnTo>
                    <a:pt x="4880610" y="205613"/>
                  </a:lnTo>
                  <a:cubicBezTo>
                    <a:pt x="6322568" y="729488"/>
                    <a:pt x="7304405" y="2098802"/>
                    <a:pt x="7323455" y="3613150"/>
                  </a:cubicBezTo>
                  <a:lnTo>
                    <a:pt x="7323582" y="8903970"/>
                  </a:lnTo>
                  <a:close/>
                  <a:moveTo>
                    <a:pt x="19050" y="8884920"/>
                  </a:moveTo>
                  <a:lnTo>
                    <a:pt x="7304659" y="8884920"/>
                  </a:lnTo>
                  <a:lnTo>
                    <a:pt x="7304659" y="3613404"/>
                  </a:lnTo>
                  <a:cubicBezTo>
                    <a:pt x="7285609" y="2107184"/>
                    <a:pt x="6308979" y="744855"/>
                    <a:pt x="4874260" y="223647"/>
                  </a:cubicBezTo>
                  <a:lnTo>
                    <a:pt x="4864989" y="220218"/>
                  </a:lnTo>
                  <a:lnTo>
                    <a:pt x="4858893" y="218821"/>
                  </a:lnTo>
                  <a:cubicBezTo>
                    <a:pt x="4858003" y="218567"/>
                    <a:pt x="4855464" y="217805"/>
                    <a:pt x="4852924" y="216789"/>
                  </a:cubicBezTo>
                  <a:lnTo>
                    <a:pt x="4845177" y="213868"/>
                  </a:lnTo>
                  <a:cubicBezTo>
                    <a:pt x="4464177" y="84582"/>
                    <a:pt x="4066667" y="19050"/>
                    <a:pt x="3663823" y="19050"/>
                  </a:cubicBezTo>
                  <a:lnTo>
                    <a:pt x="3659886" y="19050"/>
                  </a:lnTo>
                  <a:cubicBezTo>
                    <a:pt x="3257042" y="19050"/>
                    <a:pt x="2859532" y="84582"/>
                    <a:pt x="2478532" y="213868"/>
                  </a:cubicBezTo>
                  <a:lnTo>
                    <a:pt x="2470785" y="216789"/>
                  </a:lnTo>
                  <a:cubicBezTo>
                    <a:pt x="2468626" y="217678"/>
                    <a:pt x="2466467" y="218313"/>
                    <a:pt x="2465959" y="218567"/>
                  </a:cubicBezTo>
                  <a:lnTo>
                    <a:pt x="2458212" y="220472"/>
                  </a:lnTo>
                  <a:lnTo>
                    <a:pt x="2448941" y="223901"/>
                  </a:lnTo>
                  <a:cubicBezTo>
                    <a:pt x="1014603" y="744855"/>
                    <a:pt x="38100" y="2107057"/>
                    <a:pt x="19050" y="3613531"/>
                  </a:cubicBezTo>
                  <a:lnTo>
                    <a:pt x="19050" y="8884920"/>
                  </a:lnTo>
                  <a:close/>
                </a:path>
              </a:pathLst>
            </a:custGeom>
            <a:solidFill>
              <a:srgbClr val="130E0C"/>
            </a:solidFill>
          </p:spPr>
          <p:txBody>
            <a:bodyPr/>
            <a:lstStyle/>
            <a:p>
              <a:endParaRPr lang="en-US"/>
            </a:p>
          </p:txBody>
        </p:sp>
        <p:sp>
          <p:nvSpPr>
            <p:cNvPr id="13" name="Freeform 13"/>
            <p:cNvSpPr/>
            <p:nvPr/>
          </p:nvSpPr>
          <p:spPr>
            <a:xfrm>
              <a:off x="155575" y="155575"/>
              <a:ext cx="7025387" cy="8605520"/>
            </a:xfrm>
            <a:custGeom>
              <a:avLst/>
              <a:gdLst/>
              <a:ahLst/>
              <a:cxnLst/>
              <a:rect l="l" t="t" r="r" b="b"/>
              <a:pathLst>
                <a:path w="7025387" h="8605520">
                  <a:moveTo>
                    <a:pt x="0" y="8605520"/>
                  </a:moveTo>
                  <a:lnTo>
                    <a:pt x="0" y="3465957"/>
                  </a:lnTo>
                  <a:cubicBezTo>
                    <a:pt x="18415" y="2013458"/>
                    <a:pt x="960374" y="699643"/>
                    <a:pt x="2344166" y="196977"/>
                  </a:cubicBezTo>
                  <a:lnTo>
                    <a:pt x="2347087" y="195961"/>
                  </a:lnTo>
                  <a:cubicBezTo>
                    <a:pt x="2351532" y="194818"/>
                    <a:pt x="2360676" y="192278"/>
                    <a:pt x="2371090" y="187960"/>
                  </a:cubicBezTo>
                  <a:cubicBezTo>
                    <a:pt x="2738247" y="63373"/>
                    <a:pt x="3121914" y="0"/>
                    <a:pt x="3510661" y="0"/>
                  </a:cubicBezTo>
                  <a:cubicBezTo>
                    <a:pt x="3511296" y="0"/>
                    <a:pt x="3511931" y="0"/>
                    <a:pt x="3512693" y="0"/>
                  </a:cubicBezTo>
                  <a:cubicBezTo>
                    <a:pt x="3513328" y="0"/>
                    <a:pt x="3513963" y="0"/>
                    <a:pt x="3514725" y="0"/>
                  </a:cubicBezTo>
                  <a:cubicBezTo>
                    <a:pt x="3903345" y="0"/>
                    <a:pt x="4287139" y="63373"/>
                    <a:pt x="4654296" y="187960"/>
                  </a:cubicBezTo>
                  <a:cubicBezTo>
                    <a:pt x="4664710" y="192278"/>
                    <a:pt x="4673854" y="194818"/>
                    <a:pt x="4678299" y="195961"/>
                  </a:cubicBezTo>
                  <a:lnTo>
                    <a:pt x="4681220" y="196977"/>
                  </a:lnTo>
                  <a:cubicBezTo>
                    <a:pt x="6065012" y="699643"/>
                    <a:pt x="7007099" y="2013458"/>
                    <a:pt x="7025387" y="3465957"/>
                  </a:cubicBezTo>
                  <a:lnTo>
                    <a:pt x="7025387" y="8605520"/>
                  </a:lnTo>
                  <a:lnTo>
                    <a:pt x="0" y="8605520"/>
                  </a:lnTo>
                  <a:close/>
                </a:path>
              </a:pathLst>
            </a:custGeom>
            <a:blipFill>
              <a:blip r:embed="rId5"/>
              <a:stretch>
                <a:fillRect l="-6308" t="-13517" r="-1779" b="-18843"/>
              </a:stretch>
            </a:blipFill>
          </p:spPr>
          <p:txBody>
            <a:bodyPr/>
            <a:lstStyle/>
            <a:p>
              <a:endParaRPr lang="en-US"/>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05407" y="-2963885"/>
            <a:ext cx="21298814" cy="14065677"/>
          </a:xfrm>
          <a:custGeom>
            <a:avLst/>
            <a:gdLst/>
            <a:ahLst/>
            <a:cxnLst/>
            <a:rect l="l" t="t" r="r" b="b"/>
            <a:pathLst>
              <a:path w="21298814" h="14065677">
                <a:moveTo>
                  <a:pt x="0" y="0"/>
                </a:moveTo>
                <a:lnTo>
                  <a:pt x="21298814" y="0"/>
                </a:lnTo>
                <a:lnTo>
                  <a:pt x="21298814" y="14065676"/>
                </a:lnTo>
                <a:lnTo>
                  <a:pt x="0" y="14065676"/>
                </a:lnTo>
                <a:lnTo>
                  <a:pt x="0" y="0"/>
                </a:lnTo>
                <a:close/>
              </a:path>
            </a:pathLst>
          </a:custGeom>
          <a:blipFill>
            <a:blip r:embed="rId3">
              <a:alphaModFix amt="90000"/>
            </a:blip>
            <a:stretch>
              <a:fillRect b="-949"/>
            </a:stretch>
          </a:blipFill>
        </p:spPr>
        <p:txBody>
          <a:bodyPr/>
          <a:lstStyle/>
          <a:p>
            <a:endParaRPr lang="en-US"/>
          </a:p>
        </p:txBody>
      </p:sp>
      <p:sp>
        <p:nvSpPr>
          <p:cNvPr id="3" name="Freeform 3"/>
          <p:cNvSpPr/>
          <p:nvPr/>
        </p:nvSpPr>
        <p:spPr>
          <a:xfrm>
            <a:off x="0" y="0"/>
            <a:ext cx="19002828" cy="10708984"/>
          </a:xfrm>
          <a:custGeom>
            <a:avLst/>
            <a:gdLst/>
            <a:ahLst/>
            <a:cxnLst/>
            <a:rect l="l" t="t" r="r" b="b"/>
            <a:pathLst>
              <a:path w="19002828" h="10708984">
                <a:moveTo>
                  <a:pt x="0" y="0"/>
                </a:moveTo>
                <a:lnTo>
                  <a:pt x="19002828" y="0"/>
                </a:lnTo>
                <a:lnTo>
                  <a:pt x="19002828" y="10708984"/>
                </a:lnTo>
                <a:lnTo>
                  <a:pt x="0" y="10708984"/>
                </a:lnTo>
                <a:lnTo>
                  <a:pt x="0" y="0"/>
                </a:lnTo>
                <a:close/>
              </a:path>
            </a:pathLst>
          </a:custGeom>
          <a:blipFill>
            <a:blip r:embed="rId4">
              <a:alphaModFix amt="83000"/>
            </a:blip>
            <a:stretch>
              <a:fillRect t="-7868" b="-10578"/>
            </a:stretch>
          </a:blipFill>
        </p:spPr>
        <p:txBody>
          <a:bodyPr/>
          <a:lstStyle/>
          <a:p>
            <a:endParaRPr lang="en-US"/>
          </a:p>
        </p:txBody>
      </p:sp>
      <p:sp>
        <p:nvSpPr>
          <p:cNvPr id="4" name="TextBox 4"/>
          <p:cNvSpPr txBox="1"/>
          <p:nvPr/>
        </p:nvSpPr>
        <p:spPr>
          <a:xfrm>
            <a:off x="1028700" y="2726483"/>
            <a:ext cx="7345966" cy="5976786"/>
          </a:xfrm>
          <a:prstGeom prst="rect">
            <a:avLst/>
          </a:prstGeom>
        </p:spPr>
        <p:txBody>
          <a:bodyPr lIns="0" tIns="0" rIns="0" bIns="0" rtlCol="0" anchor="t">
            <a:spAutoFit/>
          </a:bodyPr>
          <a:lstStyle/>
          <a:p>
            <a:pPr algn="l">
              <a:lnSpc>
                <a:spcPts val="3902"/>
              </a:lnSpc>
            </a:pPr>
            <a:endParaRPr/>
          </a:p>
          <a:p>
            <a:pPr algn="l">
              <a:lnSpc>
                <a:spcPts val="3902"/>
              </a:lnSpc>
            </a:pPr>
            <a:r>
              <a:rPr lang="en-US" sz="2470">
                <a:solidFill>
                  <a:srgbClr val="000000"/>
                </a:solidFill>
                <a:latin typeface="Times New Roman"/>
                <a:ea typeface="Times New Roman"/>
                <a:cs typeface="Times New Roman"/>
                <a:sym typeface="Times New Roman"/>
              </a:rPr>
              <a:t>While outsourcing a portion of production to an external vendor was proposed as a temporary solution, concerns were raised regarding the potential risk of exposing proprietary product formulas, especially given the vendor’s possible involvement in manufacturing hand creams.</a:t>
            </a:r>
          </a:p>
          <a:p>
            <a:pPr algn="l">
              <a:lnSpc>
                <a:spcPts val="3902"/>
              </a:lnSpc>
            </a:pPr>
            <a:endParaRPr lang="en-US" sz="2470">
              <a:solidFill>
                <a:srgbClr val="000000"/>
              </a:solidFill>
              <a:latin typeface="Times New Roman"/>
              <a:ea typeface="Times New Roman"/>
              <a:cs typeface="Times New Roman"/>
              <a:sym typeface="Times New Roman"/>
            </a:endParaRPr>
          </a:p>
          <a:p>
            <a:pPr algn="l">
              <a:lnSpc>
                <a:spcPts val="3902"/>
              </a:lnSpc>
            </a:pPr>
            <a:r>
              <a:rPr lang="en-US" sz="2470">
                <a:solidFill>
                  <a:srgbClr val="000000"/>
                </a:solidFill>
                <a:latin typeface="Times New Roman"/>
                <a:ea typeface="Times New Roman"/>
                <a:cs typeface="Times New Roman"/>
                <a:sym typeface="Times New Roman"/>
              </a:rPr>
              <a:t> The goal is to formulate a production strategy that can fulfill demand while also minimizing costs and preserving product integrity of the hand cream. </a:t>
            </a:r>
          </a:p>
          <a:p>
            <a:pPr algn="l">
              <a:lnSpc>
                <a:spcPts val="3902"/>
              </a:lnSpc>
            </a:pPr>
            <a:endParaRPr lang="en-US" sz="2470">
              <a:solidFill>
                <a:srgbClr val="000000"/>
              </a:solidFill>
              <a:latin typeface="Times New Roman"/>
              <a:ea typeface="Times New Roman"/>
              <a:cs typeface="Times New Roman"/>
              <a:sym typeface="Times New Roman"/>
            </a:endParaRPr>
          </a:p>
        </p:txBody>
      </p:sp>
      <p:sp>
        <p:nvSpPr>
          <p:cNvPr id="5" name="TextBox 5"/>
          <p:cNvSpPr txBox="1"/>
          <p:nvPr/>
        </p:nvSpPr>
        <p:spPr>
          <a:xfrm>
            <a:off x="1028700" y="1086931"/>
            <a:ext cx="6335313" cy="1124982"/>
          </a:xfrm>
          <a:prstGeom prst="rect">
            <a:avLst/>
          </a:prstGeom>
        </p:spPr>
        <p:txBody>
          <a:bodyPr lIns="0" tIns="0" rIns="0" bIns="0" rtlCol="0" anchor="t">
            <a:spAutoFit/>
          </a:bodyPr>
          <a:lstStyle/>
          <a:p>
            <a:pPr algn="l">
              <a:lnSpc>
                <a:spcPts val="9322"/>
              </a:lnSpc>
            </a:pPr>
            <a:r>
              <a:rPr lang="en-US" sz="5900">
                <a:solidFill>
                  <a:srgbClr val="000000"/>
                </a:solidFill>
                <a:latin typeface="Dream Avenue"/>
                <a:ea typeface="Dream Avenue"/>
                <a:cs typeface="Dream Avenue"/>
                <a:sym typeface="Dream Avenue"/>
              </a:rPr>
              <a:t>Problem overview</a:t>
            </a:r>
          </a:p>
        </p:txBody>
      </p:sp>
      <p:sp>
        <p:nvSpPr>
          <p:cNvPr id="6" name="AutoShape 6"/>
          <p:cNvSpPr/>
          <p:nvPr/>
        </p:nvSpPr>
        <p:spPr>
          <a:xfrm flipH="1" flipV="1">
            <a:off x="17356760" y="2211914"/>
            <a:ext cx="0" cy="7046386"/>
          </a:xfrm>
          <a:prstGeom prst="line">
            <a:avLst/>
          </a:prstGeom>
          <a:ln w="9525" cap="flat">
            <a:solidFill>
              <a:srgbClr val="000000"/>
            </a:solidFill>
            <a:prstDash val="solid"/>
            <a:headEnd type="none" w="sm" len="sm"/>
            <a:tailEnd type="none" w="sm" len="sm"/>
          </a:ln>
        </p:spPr>
        <p:txBody>
          <a:bodyPr/>
          <a:lstStyle/>
          <a:p>
            <a:endParaRPr lang="en-US"/>
          </a:p>
        </p:txBody>
      </p:sp>
      <p:sp>
        <p:nvSpPr>
          <p:cNvPr id="7" name="TextBox 7"/>
          <p:cNvSpPr txBox="1"/>
          <p:nvPr/>
        </p:nvSpPr>
        <p:spPr>
          <a:xfrm>
            <a:off x="10373354" y="2552835"/>
            <a:ext cx="4603998" cy="1868137"/>
          </a:xfrm>
          <a:prstGeom prst="rect">
            <a:avLst/>
          </a:prstGeom>
        </p:spPr>
        <p:txBody>
          <a:bodyPr lIns="0" tIns="0" rIns="0" bIns="0" rtlCol="0" anchor="t">
            <a:spAutoFit/>
          </a:bodyPr>
          <a:lstStyle/>
          <a:p>
            <a:pPr algn="ctr">
              <a:lnSpc>
                <a:spcPts val="3614"/>
              </a:lnSpc>
            </a:pPr>
            <a:r>
              <a:rPr lang="en-US" sz="2581" b="1">
                <a:solidFill>
                  <a:srgbClr val="000000"/>
                </a:solidFill>
                <a:latin typeface="Times New Roman Bold"/>
                <a:ea typeface="Times New Roman Bold"/>
                <a:cs typeface="Times New Roman Bold"/>
                <a:sym typeface="Times New Roman Bold"/>
              </a:rPr>
              <a:t>Demand to meet</a:t>
            </a:r>
            <a:r>
              <a:rPr lang="en-US" sz="2581">
                <a:solidFill>
                  <a:srgbClr val="000000"/>
                </a:solidFill>
                <a:latin typeface="Times New Roman"/>
                <a:ea typeface="Times New Roman"/>
                <a:cs typeface="Times New Roman"/>
                <a:sym typeface="Times New Roman"/>
              </a:rPr>
              <a:t>:</a:t>
            </a:r>
          </a:p>
          <a:p>
            <a:pPr marL="557352" lvl="1" indent="-278676" algn="just">
              <a:lnSpc>
                <a:spcPts val="3614"/>
              </a:lnSpc>
              <a:buFont typeface="Arial"/>
              <a:buChar char="•"/>
            </a:pPr>
            <a:r>
              <a:rPr lang="en-US" sz="2581">
                <a:solidFill>
                  <a:srgbClr val="000000"/>
                </a:solidFill>
                <a:latin typeface="Times New Roman"/>
                <a:ea typeface="Times New Roman"/>
                <a:cs typeface="Times New Roman"/>
                <a:sym typeface="Times New Roman"/>
              </a:rPr>
              <a:t>12,000 cartons of face cream </a:t>
            </a:r>
          </a:p>
          <a:p>
            <a:pPr marL="557352" lvl="1" indent="-278676" algn="just">
              <a:lnSpc>
                <a:spcPts val="3614"/>
              </a:lnSpc>
              <a:buFont typeface="Arial"/>
              <a:buChar char="•"/>
            </a:pPr>
            <a:r>
              <a:rPr lang="en-US" sz="2581">
                <a:solidFill>
                  <a:srgbClr val="000000"/>
                </a:solidFill>
                <a:latin typeface="Times New Roman"/>
                <a:ea typeface="Times New Roman"/>
                <a:cs typeface="Times New Roman"/>
                <a:sym typeface="Times New Roman"/>
              </a:rPr>
              <a:t>8,000 cases of body cream </a:t>
            </a:r>
          </a:p>
          <a:p>
            <a:pPr marL="557352" lvl="1" indent="-278676" algn="just">
              <a:lnSpc>
                <a:spcPts val="3614"/>
              </a:lnSpc>
              <a:buFont typeface="Arial"/>
              <a:buChar char="•"/>
            </a:pPr>
            <a:r>
              <a:rPr lang="en-US" sz="2581">
                <a:solidFill>
                  <a:srgbClr val="000000"/>
                </a:solidFill>
                <a:latin typeface="Times New Roman"/>
                <a:ea typeface="Times New Roman"/>
                <a:cs typeface="Times New Roman"/>
                <a:sym typeface="Times New Roman"/>
              </a:rPr>
              <a:t>18,000 cases of hand cream </a:t>
            </a:r>
          </a:p>
        </p:txBody>
      </p:sp>
      <p:sp>
        <p:nvSpPr>
          <p:cNvPr id="8" name="TextBox 8"/>
          <p:cNvSpPr txBox="1"/>
          <p:nvPr/>
        </p:nvSpPr>
        <p:spPr>
          <a:xfrm>
            <a:off x="10233902" y="4738516"/>
            <a:ext cx="6289580" cy="2185766"/>
          </a:xfrm>
          <a:prstGeom prst="rect">
            <a:avLst/>
          </a:prstGeom>
        </p:spPr>
        <p:txBody>
          <a:bodyPr lIns="0" tIns="0" rIns="0" bIns="0" rtlCol="0" anchor="t">
            <a:spAutoFit/>
          </a:bodyPr>
          <a:lstStyle/>
          <a:p>
            <a:pPr algn="ctr">
              <a:lnSpc>
                <a:spcPts val="3424"/>
              </a:lnSpc>
            </a:pPr>
            <a:r>
              <a:rPr lang="en-US" sz="2446" b="1">
                <a:solidFill>
                  <a:srgbClr val="000000"/>
                </a:solidFill>
                <a:latin typeface="Times New Roman Bold"/>
                <a:ea typeface="Times New Roman Bold"/>
                <a:cs typeface="Times New Roman Bold"/>
                <a:sym typeface="Times New Roman Bold"/>
              </a:rPr>
              <a:t>Material limitation for production:</a:t>
            </a:r>
          </a:p>
          <a:p>
            <a:pPr marL="528143" lvl="1" indent="-264071" algn="l">
              <a:lnSpc>
                <a:spcPts val="3424"/>
              </a:lnSpc>
              <a:buFont typeface="Arial"/>
              <a:buChar char="•"/>
            </a:pPr>
            <a:r>
              <a:rPr lang="en-US" sz="2446">
                <a:solidFill>
                  <a:srgbClr val="000000"/>
                </a:solidFill>
                <a:latin typeface="Times New Roman"/>
                <a:ea typeface="Times New Roman"/>
                <a:cs typeface="Times New Roman"/>
                <a:sym typeface="Times New Roman"/>
              </a:rPr>
              <a:t>200,000 pounds of purified water </a:t>
            </a:r>
          </a:p>
          <a:p>
            <a:pPr marL="528143" lvl="1" indent="-264071" algn="l">
              <a:lnSpc>
                <a:spcPts val="3424"/>
              </a:lnSpc>
              <a:buFont typeface="Arial"/>
              <a:buChar char="•"/>
            </a:pPr>
            <a:r>
              <a:rPr lang="en-US" sz="2446">
                <a:solidFill>
                  <a:srgbClr val="000000"/>
                </a:solidFill>
                <a:latin typeface="Times New Roman"/>
                <a:ea typeface="Times New Roman"/>
                <a:cs typeface="Times New Roman"/>
                <a:sym typeface="Times New Roman"/>
              </a:rPr>
              <a:t>50,000 pounds of oil</a:t>
            </a:r>
          </a:p>
          <a:p>
            <a:pPr marL="528143" lvl="1" indent="-264071" algn="l">
              <a:lnSpc>
                <a:spcPts val="3424"/>
              </a:lnSpc>
              <a:buFont typeface="Arial"/>
              <a:buChar char="•"/>
            </a:pPr>
            <a:r>
              <a:rPr lang="en-US" sz="2446">
                <a:solidFill>
                  <a:srgbClr val="000000"/>
                </a:solidFill>
                <a:latin typeface="Times New Roman"/>
                <a:ea typeface="Times New Roman"/>
                <a:cs typeface="Times New Roman"/>
                <a:sym typeface="Times New Roman"/>
              </a:rPr>
              <a:t>7,500 pounds of scents and colors</a:t>
            </a:r>
          </a:p>
          <a:p>
            <a:pPr marL="528143" lvl="1" indent="-264071" algn="l">
              <a:lnSpc>
                <a:spcPts val="3424"/>
              </a:lnSpc>
              <a:buFont typeface="Arial"/>
              <a:buChar char="•"/>
            </a:pPr>
            <a:r>
              <a:rPr lang="en-US" sz="2446">
                <a:solidFill>
                  <a:srgbClr val="000000"/>
                </a:solidFill>
                <a:latin typeface="Times New Roman"/>
                <a:ea typeface="Times New Roman"/>
                <a:cs typeface="Times New Roman"/>
                <a:sym typeface="Times New Roman"/>
              </a:rPr>
              <a:t>15,000 pounds of emulsifiers</a:t>
            </a:r>
          </a:p>
        </p:txBody>
      </p:sp>
      <p:sp>
        <p:nvSpPr>
          <p:cNvPr id="9" name="TextBox 9"/>
          <p:cNvSpPr txBox="1"/>
          <p:nvPr/>
        </p:nvSpPr>
        <p:spPr>
          <a:xfrm>
            <a:off x="10233902" y="7205586"/>
            <a:ext cx="6289580" cy="2185766"/>
          </a:xfrm>
          <a:prstGeom prst="rect">
            <a:avLst/>
          </a:prstGeom>
        </p:spPr>
        <p:txBody>
          <a:bodyPr lIns="0" tIns="0" rIns="0" bIns="0" rtlCol="0" anchor="t">
            <a:spAutoFit/>
          </a:bodyPr>
          <a:lstStyle/>
          <a:p>
            <a:pPr algn="ctr">
              <a:lnSpc>
                <a:spcPts val="3424"/>
              </a:lnSpc>
            </a:pPr>
            <a:r>
              <a:rPr lang="en-US" sz="2446" b="1">
                <a:solidFill>
                  <a:srgbClr val="000000"/>
                </a:solidFill>
                <a:latin typeface="Times New Roman Bold"/>
                <a:ea typeface="Times New Roman Bold"/>
                <a:cs typeface="Times New Roman Bold"/>
                <a:sym typeface="Times New Roman Bold"/>
              </a:rPr>
              <a:t>Labor hours available:</a:t>
            </a:r>
          </a:p>
          <a:p>
            <a:pPr marL="528143" lvl="1" indent="-264071" algn="l">
              <a:lnSpc>
                <a:spcPts val="3424"/>
              </a:lnSpc>
              <a:buFont typeface="Arial"/>
              <a:buChar char="•"/>
            </a:pPr>
            <a:r>
              <a:rPr lang="en-US" sz="2446">
                <a:solidFill>
                  <a:srgbClr val="000000"/>
                </a:solidFill>
                <a:latin typeface="Times New Roman"/>
                <a:ea typeface="Times New Roman"/>
                <a:cs typeface="Times New Roman"/>
                <a:sym typeface="Times New Roman"/>
              </a:rPr>
              <a:t>Stage 1 shift 1 (15,000 labor hours)                  </a:t>
            </a:r>
          </a:p>
          <a:p>
            <a:pPr marL="528143" lvl="1" indent="-264071" algn="l">
              <a:lnSpc>
                <a:spcPts val="3424"/>
              </a:lnSpc>
              <a:buFont typeface="Arial"/>
              <a:buChar char="•"/>
            </a:pPr>
            <a:r>
              <a:rPr lang="en-US" sz="2446">
                <a:solidFill>
                  <a:srgbClr val="000000"/>
                </a:solidFill>
                <a:latin typeface="Times New Roman"/>
                <a:ea typeface="Times New Roman"/>
                <a:cs typeface="Times New Roman"/>
                <a:sym typeface="Times New Roman"/>
              </a:rPr>
              <a:t>Stage 2 shift 1 (10,000 labor hours)</a:t>
            </a:r>
          </a:p>
          <a:p>
            <a:pPr marL="528143" lvl="1" indent="-264071" algn="l">
              <a:lnSpc>
                <a:spcPts val="3424"/>
              </a:lnSpc>
              <a:buFont typeface="Arial"/>
              <a:buChar char="•"/>
            </a:pPr>
            <a:r>
              <a:rPr lang="en-US" sz="2446">
                <a:solidFill>
                  <a:srgbClr val="000000"/>
                </a:solidFill>
                <a:latin typeface="Times New Roman"/>
                <a:ea typeface="Times New Roman"/>
                <a:cs typeface="Times New Roman"/>
                <a:sym typeface="Times New Roman"/>
              </a:rPr>
              <a:t>Stage 1 shift 2 (13,500 labor hours) </a:t>
            </a:r>
          </a:p>
          <a:p>
            <a:pPr marL="528143" lvl="1" indent="-264071" algn="l">
              <a:lnSpc>
                <a:spcPts val="3424"/>
              </a:lnSpc>
              <a:buFont typeface="Arial"/>
              <a:buChar char="•"/>
            </a:pPr>
            <a:r>
              <a:rPr lang="en-US" sz="2446">
                <a:solidFill>
                  <a:srgbClr val="000000"/>
                </a:solidFill>
                <a:latin typeface="Times New Roman"/>
                <a:ea typeface="Times New Roman"/>
                <a:cs typeface="Times New Roman"/>
                <a:sym typeface="Times New Roman"/>
              </a:rPr>
              <a:t> Stage 2 shift 2 (9,000 labor hours) </a:t>
            </a:r>
          </a:p>
        </p:txBody>
      </p:sp>
      <p:sp>
        <p:nvSpPr>
          <p:cNvPr id="10" name="AutoShape 10"/>
          <p:cNvSpPr/>
          <p:nvPr/>
        </p:nvSpPr>
        <p:spPr>
          <a:xfrm flipH="1" flipV="1">
            <a:off x="9139237" y="1831299"/>
            <a:ext cx="0" cy="7046386"/>
          </a:xfrm>
          <a:prstGeom prst="line">
            <a:avLst/>
          </a:prstGeom>
          <a:ln w="9525" cap="flat">
            <a:solidFill>
              <a:srgbClr val="000000"/>
            </a:solidFill>
            <a:prstDash val="solid"/>
            <a:headEnd type="none" w="sm" len="sm"/>
            <a:tailEnd type="none" w="sm" len="sm"/>
          </a:ln>
        </p:spPr>
        <p:txBody>
          <a:bodyPr/>
          <a:lstStyle/>
          <a:p>
            <a:endParaRPr lang="en-US"/>
          </a:p>
        </p:txBody>
      </p:sp>
      <p:sp>
        <p:nvSpPr>
          <p:cNvPr id="11" name="TextBox 11"/>
          <p:cNvSpPr txBox="1"/>
          <p:nvPr/>
        </p:nvSpPr>
        <p:spPr>
          <a:xfrm>
            <a:off x="10429119" y="1154516"/>
            <a:ext cx="6335313" cy="1124966"/>
          </a:xfrm>
          <a:prstGeom prst="rect">
            <a:avLst/>
          </a:prstGeom>
        </p:spPr>
        <p:txBody>
          <a:bodyPr lIns="0" tIns="0" rIns="0" bIns="0" rtlCol="0" anchor="t">
            <a:spAutoFit/>
          </a:bodyPr>
          <a:lstStyle/>
          <a:p>
            <a:pPr algn="l">
              <a:lnSpc>
                <a:spcPts val="9322"/>
              </a:lnSpc>
            </a:pPr>
            <a:r>
              <a:rPr lang="en-US" sz="5900">
                <a:solidFill>
                  <a:srgbClr val="000000"/>
                </a:solidFill>
                <a:latin typeface="Dream Avenue"/>
                <a:ea typeface="Dream Avenue"/>
                <a:cs typeface="Dream Avenue"/>
                <a:sym typeface="Dream Avenue"/>
              </a:rPr>
              <a:t>Constraints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57414" y="0"/>
            <a:ext cx="19002828" cy="10708984"/>
          </a:xfrm>
          <a:custGeom>
            <a:avLst/>
            <a:gdLst/>
            <a:ahLst/>
            <a:cxnLst/>
            <a:rect l="l" t="t" r="r" b="b"/>
            <a:pathLst>
              <a:path w="19002828" h="10708984">
                <a:moveTo>
                  <a:pt x="0" y="0"/>
                </a:moveTo>
                <a:lnTo>
                  <a:pt x="19002828" y="0"/>
                </a:lnTo>
                <a:lnTo>
                  <a:pt x="19002828" y="10708984"/>
                </a:lnTo>
                <a:lnTo>
                  <a:pt x="0" y="10708984"/>
                </a:lnTo>
                <a:lnTo>
                  <a:pt x="0" y="0"/>
                </a:lnTo>
                <a:close/>
              </a:path>
            </a:pathLst>
          </a:custGeom>
          <a:blipFill>
            <a:blip r:embed="rId2">
              <a:alphaModFix amt="44999"/>
            </a:blip>
            <a:stretch>
              <a:fillRect t="-7868" b="-10578"/>
            </a:stretch>
          </a:blipFill>
        </p:spPr>
        <p:txBody>
          <a:bodyPr/>
          <a:lstStyle/>
          <a:p>
            <a:endParaRPr lang="en-US"/>
          </a:p>
        </p:txBody>
      </p:sp>
      <p:sp>
        <p:nvSpPr>
          <p:cNvPr id="3" name="AutoShape 3"/>
          <p:cNvSpPr/>
          <p:nvPr/>
        </p:nvSpPr>
        <p:spPr>
          <a:xfrm flipH="1" flipV="1">
            <a:off x="17356760" y="2211914"/>
            <a:ext cx="0" cy="7046386"/>
          </a:xfrm>
          <a:prstGeom prst="line">
            <a:avLst/>
          </a:prstGeom>
          <a:ln w="9525" cap="flat">
            <a:solidFill>
              <a:srgbClr val="000000"/>
            </a:solidFill>
            <a:prstDash val="solid"/>
            <a:headEnd type="none" w="sm" len="sm"/>
            <a:tailEnd type="none" w="sm" len="sm"/>
          </a:ln>
        </p:spPr>
        <p:txBody>
          <a:bodyPr/>
          <a:lstStyle/>
          <a:p>
            <a:endParaRPr lang="en-US"/>
          </a:p>
        </p:txBody>
      </p:sp>
      <p:sp>
        <p:nvSpPr>
          <p:cNvPr id="4" name="TextBox 4"/>
          <p:cNvSpPr txBox="1"/>
          <p:nvPr/>
        </p:nvSpPr>
        <p:spPr>
          <a:xfrm>
            <a:off x="1028700" y="64465"/>
            <a:ext cx="13710610" cy="1739849"/>
          </a:xfrm>
          <a:prstGeom prst="rect">
            <a:avLst/>
          </a:prstGeom>
        </p:spPr>
        <p:txBody>
          <a:bodyPr lIns="0" tIns="0" rIns="0" bIns="0" rtlCol="0" anchor="t">
            <a:spAutoFit/>
          </a:bodyPr>
          <a:lstStyle/>
          <a:p>
            <a:pPr marL="0" lvl="0" indent="0" algn="l">
              <a:lnSpc>
                <a:spcPts val="15516"/>
              </a:lnSpc>
              <a:spcBef>
                <a:spcPct val="0"/>
              </a:spcBef>
            </a:pPr>
            <a:r>
              <a:rPr lang="en-US" sz="6659">
                <a:solidFill>
                  <a:srgbClr val="000000"/>
                </a:solidFill>
                <a:latin typeface="Dream Avenue"/>
                <a:ea typeface="Dream Avenue"/>
                <a:cs typeface="Dream Avenue"/>
                <a:sym typeface="Dream Avenue"/>
              </a:rPr>
              <a:t>APPROACH</a:t>
            </a:r>
          </a:p>
        </p:txBody>
      </p:sp>
      <p:sp>
        <p:nvSpPr>
          <p:cNvPr id="5" name="TextBox 5"/>
          <p:cNvSpPr txBox="1"/>
          <p:nvPr/>
        </p:nvSpPr>
        <p:spPr>
          <a:xfrm>
            <a:off x="687330" y="3412041"/>
            <a:ext cx="7196675" cy="1258010"/>
          </a:xfrm>
          <a:prstGeom prst="rect">
            <a:avLst/>
          </a:prstGeom>
        </p:spPr>
        <p:txBody>
          <a:bodyPr lIns="0" tIns="0" rIns="0" bIns="0" rtlCol="0" anchor="t">
            <a:spAutoFit/>
          </a:bodyPr>
          <a:lstStyle/>
          <a:p>
            <a:pPr marL="0" lvl="0" indent="0" algn="l">
              <a:lnSpc>
                <a:spcPts val="11123"/>
              </a:lnSpc>
              <a:spcBef>
                <a:spcPct val="0"/>
              </a:spcBef>
            </a:pPr>
            <a:r>
              <a:rPr lang="en-US" sz="4774" spc="305">
                <a:solidFill>
                  <a:srgbClr val="000000"/>
                </a:solidFill>
                <a:latin typeface="Dream Avenue"/>
                <a:ea typeface="Dream Avenue"/>
                <a:cs typeface="Dream Avenue"/>
                <a:sym typeface="Dream Avenue"/>
              </a:rPr>
              <a:t>OPTIMIZATION MODEL</a:t>
            </a:r>
          </a:p>
        </p:txBody>
      </p:sp>
      <p:sp>
        <p:nvSpPr>
          <p:cNvPr id="6" name="AutoShape 6"/>
          <p:cNvSpPr/>
          <p:nvPr/>
        </p:nvSpPr>
        <p:spPr>
          <a:xfrm>
            <a:off x="11173191" y="1286518"/>
            <a:ext cx="5401933" cy="0"/>
          </a:xfrm>
          <a:prstGeom prst="line">
            <a:avLst/>
          </a:prstGeom>
          <a:ln w="9525" cap="flat">
            <a:solidFill>
              <a:srgbClr val="000000"/>
            </a:solidFill>
            <a:prstDash val="solid"/>
            <a:headEnd type="none" w="sm" len="sm"/>
            <a:tailEnd type="none" w="sm" len="sm"/>
          </a:ln>
        </p:spPr>
        <p:txBody>
          <a:bodyPr/>
          <a:lstStyle/>
          <a:p>
            <a:endParaRPr lang="en-US"/>
          </a:p>
        </p:txBody>
      </p:sp>
      <p:sp>
        <p:nvSpPr>
          <p:cNvPr id="7" name="Freeform 7"/>
          <p:cNvSpPr/>
          <p:nvPr/>
        </p:nvSpPr>
        <p:spPr>
          <a:xfrm>
            <a:off x="10423514" y="1253440"/>
            <a:ext cx="476601" cy="476601"/>
          </a:xfrm>
          <a:custGeom>
            <a:avLst/>
            <a:gdLst/>
            <a:ahLst/>
            <a:cxnLst/>
            <a:rect l="l" t="t" r="r" b="b"/>
            <a:pathLst>
              <a:path w="476601" h="476601">
                <a:moveTo>
                  <a:pt x="0" y="0"/>
                </a:moveTo>
                <a:lnTo>
                  <a:pt x="476601" y="0"/>
                </a:lnTo>
                <a:lnTo>
                  <a:pt x="476601" y="476601"/>
                </a:lnTo>
                <a:lnTo>
                  <a:pt x="0" y="476601"/>
                </a:lnTo>
                <a:lnTo>
                  <a:pt x="0" y="0"/>
                </a:lnTo>
                <a:close/>
              </a:path>
            </a:pathLst>
          </a:custGeom>
          <a:blipFill>
            <a:blip r:embed="rId3">
              <a:alphaModFix amt="8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a:off x="319277" y="738628"/>
            <a:ext cx="382225" cy="382225"/>
          </a:xfrm>
          <a:custGeom>
            <a:avLst/>
            <a:gdLst/>
            <a:ahLst/>
            <a:cxnLst/>
            <a:rect l="l" t="t" r="r" b="b"/>
            <a:pathLst>
              <a:path w="382225" h="382225">
                <a:moveTo>
                  <a:pt x="0" y="0"/>
                </a:moveTo>
                <a:lnTo>
                  <a:pt x="382225" y="0"/>
                </a:lnTo>
                <a:lnTo>
                  <a:pt x="382225" y="382225"/>
                </a:lnTo>
                <a:lnTo>
                  <a:pt x="0" y="382225"/>
                </a:lnTo>
                <a:lnTo>
                  <a:pt x="0" y="0"/>
                </a:lnTo>
                <a:close/>
              </a:path>
            </a:pathLst>
          </a:custGeom>
          <a:blipFill>
            <a:blip r:embed="rId3">
              <a:alphaModFix amt="8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AutoShape 9"/>
          <p:cNvSpPr/>
          <p:nvPr/>
        </p:nvSpPr>
        <p:spPr>
          <a:xfrm>
            <a:off x="4533284" y="9638932"/>
            <a:ext cx="12342986" cy="0"/>
          </a:xfrm>
          <a:prstGeom prst="line">
            <a:avLst/>
          </a:prstGeom>
          <a:ln w="9525" cap="flat">
            <a:solidFill>
              <a:srgbClr val="000000"/>
            </a:solidFill>
            <a:prstDash val="solid"/>
            <a:headEnd type="none" w="sm" len="sm"/>
            <a:tailEnd type="none" w="sm" len="sm"/>
          </a:ln>
        </p:spPr>
        <p:txBody>
          <a:bodyPr/>
          <a:lstStyle/>
          <a:p>
            <a:endParaRPr lang="en-US"/>
          </a:p>
        </p:txBody>
      </p:sp>
      <p:sp>
        <p:nvSpPr>
          <p:cNvPr id="10" name="TextBox 10"/>
          <p:cNvSpPr txBox="1"/>
          <p:nvPr/>
        </p:nvSpPr>
        <p:spPr>
          <a:xfrm>
            <a:off x="9358709" y="6492546"/>
            <a:ext cx="9872609" cy="3794528"/>
          </a:xfrm>
          <a:prstGeom prst="rect">
            <a:avLst/>
          </a:prstGeom>
        </p:spPr>
        <p:txBody>
          <a:bodyPr lIns="0" tIns="0" rIns="0" bIns="0" rtlCol="0" anchor="t">
            <a:spAutoFit/>
          </a:bodyPr>
          <a:lstStyle/>
          <a:p>
            <a:pPr algn="l">
              <a:lnSpc>
                <a:spcPts val="3318"/>
              </a:lnSpc>
            </a:pPr>
            <a:endParaRPr/>
          </a:p>
          <a:p>
            <a:pPr algn="l">
              <a:lnSpc>
                <a:spcPts val="3318"/>
              </a:lnSpc>
            </a:pPr>
            <a:r>
              <a:rPr lang="en-US" sz="2100">
                <a:solidFill>
                  <a:srgbClr val="000000"/>
                </a:solidFill>
                <a:latin typeface="Times New Roman"/>
                <a:ea typeface="Times New Roman"/>
                <a:cs typeface="Times New Roman"/>
                <a:sym typeface="Times New Roman"/>
              </a:rPr>
              <a:t>Where:</a:t>
            </a:r>
          </a:p>
          <a:p>
            <a:pPr marL="453390" lvl="1" indent="-226695" algn="l">
              <a:lnSpc>
                <a:spcPts val="3318"/>
              </a:lnSpc>
              <a:buFont typeface="Arial"/>
              <a:buChar char="•"/>
            </a:pPr>
            <a:r>
              <a:rPr lang="en-US" sz="2100">
                <a:solidFill>
                  <a:srgbClr val="000000"/>
                </a:solidFill>
                <a:latin typeface="Times New Roman"/>
                <a:ea typeface="Times New Roman"/>
                <a:cs typeface="Times New Roman"/>
                <a:sym typeface="Times New Roman"/>
              </a:rPr>
              <a:t>X = Number of cartons produced</a:t>
            </a:r>
          </a:p>
          <a:p>
            <a:pPr marL="453390" lvl="1" indent="-226695" algn="l">
              <a:lnSpc>
                <a:spcPts val="3318"/>
              </a:lnSpc>
              <a:buFont typeface="Arial"/>
              <a:buChar char="•"/>
            </a:pPr>
            <a:r>
              <a:rPr lang="en-US" sz="2100">
                <a:solidFill>
                  <a:srgbClr val="000000"/>
                </a:solidFill>
                <a:latin typeface="Times New Roman"/>
                <a:ea typeface="Times New Roman"/>
                <a:cs typeface="Times New Roman"/>
                <a:sym typeface="Times New Roman"/>
              </a:rPr>
              <a:t>O = Number of cartons outsourced</a:t>
            </a:r>
          </a:p>
          <a:p>
            <a:pPr marL="453390" lvl="1" indent="-226695" algn="l">
              <a:lnSpc>
                <a:spcPts val="3318"/>
              </a:lnSpc>
              <a:buFont typeface="Arial"/>
              <a:buChar char="•"/>
            </a:pPr>
            <a:r>
              <a:rPr lang="en-US" sz="2100">
                <a:solidFill>
                  <a:srgbClr val="000000"/>
                </a:solidFill>
                <a:latin typeface="Times New Roman"/>
                <a:ea typeface="Times New Roman"/>
                <a:cs typeface="Times New Roman"/>
                <a:sym typeface="Times New Roman"/>
              </a:rPr>
              <a:t>C = Cost per carton</a:t>
            </a:r>
          </a:p>
          <a:p>
            <a:pPr marL="453390" lvl="1" indent="-226695" algn="l">
              <a:lnSpc>
                <a:spcPts val="3318"/>
              </a:lnSpc>
              <a:buFont typeface="Arial"/>
              <a:buChar char="•"/>
            </a:pPr>
            <a:r>
              <a:rPr lang="en-US" sz="2100">
                <a:solidFill>
                  <a:srgbClr val="000000"/>
                </a:solidFill>
                <a:latin typeface="Times New Roman"/>
                <a:ea typeface="Times New Roman"/>
                <a:cs typeface="Times New Roman"/>
                <a:sym typeface="Times New Roman"/>
              </a:rPr>
              <a:t>FC, BC, HC = Face Cream, Body Cream, Hand Cream</a:t>
            </a:r>
          </a:p>
          <a:p>
            <a:pPr marL="453390" lvl="1" indent="-226695" algn="l">
              <a:lnSpc>
                <a:spcPts val="3318"/>
              </a:lnSpc>
              <a:buFont typeface="Arial"/>
              <a:buChar char="•"/>
            </a:pPr>
            <a:r>
              <a:rPr lang="en-US" sz="2100">
                <a:solidFill>
                  <a:srgbClr val="000000"/>
                </a:solidFill>
                <a:latin typeface="Times New Roman"/>
                <a:ea typeface="Times New Roman"/>
                <a:cs typeface="Times New Roman"/>
                <a:sym typeface="Times New Roman"/>
              </a:rPr>
              <a:t>1, 2 = Shift 1, Shift 2</a:t>
            </a:r>
          </a:p>
          <a:p>
            <a:pPr algn="l">
              <a:lnSpc>
                <a:spcPts val="3318"/>
              </a:lnSpc>
            </a:pPr>
            <a:endParaRPr lang="en-US" sz="2100">
              <a:solidFill>
                <a:srgbClr val="000000"/>
              </a:solidFill>
              <a:latin typeface="Times New Roman"/>
              <a:ea typeface="Times New Roman"/>
              <a:cs typeface="Times New Roman"/>
              <a:sym typeface="Times New Roman"/>
            </a:endParaRPr>
          </a:p>
          <a:p>
            <a:pPr marL="0" lvl="0" indent="0" algn="l">
              <a:lnSpc>
                <a:spcPts val="3318"/>
              </a:lnSpc>
              <a:spcBef>
                <a:spcPct val="0"/>
              </a:spcBef>
            </a:pPr>
            <a:endParaRPr lang="en-US" sz="2100">
              <a:solidFill>
                <a:srgbClr val="000000"/>
              </a:solidFill>
              <a:latin typeface="Times New Roman"/>
              <a:ea typeface="Times New Roman"/>
              <a:cs typeface="Times New Roman"/>
              <a:sym typeface="Times New Roman"/>
            </a:endParaRPr>
          </a:p>
        </p:txBody>
      </p:sp>
      <p:sp>
        <p:nvSpPr>
          <p:cNvPr id="11" name="TextBox 11"/>
          <p:cNvSpPr txBox="1"/>
          <p:nvPr/>
        </p:nvSpPr>
        <p:spPr>
          <a:xfrm>
            <a:off x="682660" y="4684748"/>
            <a:ext cx="6686169" cy="692677"/>
          </a:xfrm>
          <a:prstGeom prst="rect">
            <a:avLst/>
          </a:prstGeom>
        </p:spPr>
        <p:txBody>
          <a:bodyPr lIns="0" tIns="0" rIns="0" bIns="0" rtlCol="0" anchor="t">
            <a:spAutoFit/>
          </a:bodyPr>
          <a:lstStyle/>
          <a:p>
            <a:pPr algn="l">
              <a:lnSpc>
                <a:spcPts val="2554"/>
              </a:lnSpc>
            </a:pPr>
            <a:r>
              <a:rPr lang="en-US" sz="2110" b="1">
                <a:solidFill>
                  <a:srgbClr val="000000"/>
                </a:solidFill>
                <a:latin typeface="Times New Roman Bold"/>
                <a:ea typeface="Times New Roman Bold"/>
                <a:cs typeface="Times New Roman Bold"/>
                <a:sym typeface="Times New Roman Bold"/>
              </a:rPr>
              <a:t>DESCION VARIABLES (NUMBER OF CARTONS PRODUCED)</a:t>
            </a:r>
          </a:p>
        </p:txBody>
      </p:sp>
      <p:sp>
        <p:nvSpPr>
          <p:cNvPr id="12" name="TextBox 12"/>
          <p:cNvSpPr txBox="1"/>
          <p:nvPr/>
        </p:nvSpPr>
        <p:spPr>
          <a:xfrm>
            <a:off x="9358709" y="4686088"/>
            <a:ext cx="5659478" cy="368811"/>
          </a:xfrm>
          <a:prstGeom prst="rect">
            <a:avLst/>
          </a:prstGeom>
        </p:spPr>
        <p:txBody>
          <a:bodyPr lIns="0" tIns="0" rIns="0" bIns="0" rtlCol="0" anchor="t">
            <a:spAutoFit/>
          </a:bodyPr>
          <a:lstStyle/>
          <a:p>
            <a:pPr algn="l">
              <a:lnSpc>
                <a:spcPts val="2554"/>
              </a:lnSpc>
            </a:pPr>
            <a:r>
              <a:rPr lang="en-US" sz="2110" b="1">
                <a:solidFill>
                  <a:srgbClr val="000000"/>
                </a:solidFill>
                <a:latin typeface="Times New Roman Bold"/>
                <a:ea typeface="Times New Roman Bold"/>
                <a:cs typeface="Times New Roman Bold"/>
                <a:sym typeface="Times New Roman Bold"/>
              </a:rPr>
              <a:t>OBJECTIVE FUNCTION</a:t>
            </a:r>
          </a:p>
        </p:txBody>
      </p:sp>
      <p:sp>
        <p:nvSpPr>
          <p:cNvPr id="13" name="Freeform 13"/>
          <p:cNvSpPr/>
          <p:nvPr/>
        </p:nvSpPr>
        <p:spPr>
          <a:xfrm>
            <a:off x="3388129" y="9308193"/>
            <a:ext cx="978807" cy="978807"/>
          </a:xfrm>
          <a:custGeom>
            <a:avLst/>
            <a:gdLst/>
            <a:ahLst/>
            <a:cxnLst/>
            <a:rect l="l" t="t" r="r" b="b"/>
            <a:pathLst>
              <a:path w="978807" h="978807">
                <a:moveTo>
                  <a:pt x="0" y="0"/>
                </a:moveTo>
                <a:lnTo>
                  <a:pt x="978807" y="0"/>
                </a:lnTo>
                <a:lnTo>
                  <a:pt x="978807" y="978807"/>
                </a:lnTo>
                <a:lnTo>
                  <a:pt x="0" y="9788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4" name="TextBox 14"/>
          <p:cNvSpPr txBox="1"/>
          <p:nvPr/>
        </p:nvSpPr>
        <p:spPr>
          <a:xfrm>
            <a:off x="779237" y="5790059"/>
            <a:ext cx="6196592" cy="3375727"/>
          </a:xfrm>
          <a:prstGeom prst="rect">
            <a:avLst/>
          </a:prstGeom>
        </p:spPr>
        <p:txBody>
          <a:bodyPr lIns="0" tIns="0" rIns="0" bIns="0" rtlCol="0" anchor="t">
            <a:spAutoFit/>
          </a:bodyPr>
          <a:lstStyle/>
          <a:p>
            <a:pPr marL="454090" lvl="1" indent="-227045" algn="l">
              <a:lnSpc>
                <a:spcPts val="2944"/>
              </a:lnSpc>
              <a:buFont typeface="Arial"/>
              <a:buChar char="•"/>
            </a:pPr>
            <a:r>
              <a:rPr lang="en-US" sz="2103">
                <a:solidFill>
                  <a:srgbClr val="000000"/>
                </a:solidFill>
                <a:latin typeface="Times New Roman"/>
                <a:ea typeface="Times New Roman"/>
                <a:cs typeface="Times New Roman"/>
                <a:sym typeface="Times New Roman"/>
              </a:rPr>
              <a:t>Face Cream Production: Shift 1</a:t>
            </a:r>
          </a:p>
          <a:p>
            <a:pPr marL="454090" lvl="1" indent="-227045" algn="l">
              <a:lnSpc>
                <a:spcPts val="2944"/>
              </a:lnSpc>
              <a:buFont typeface="Arial"/>
              <a:buChar char="•"/>
            </a:pPr>
            <a:r>
              <a:rPr lang="en-US" sz="2103">
                <a:solidFill>
                  <a:srgbClr val="000000"/>
                </a:solidFill>
                <a:latin typeface="Times New Roman"/>
                <a:ea typeface="Times New Roman"/>
                <a:cs typeface="Times New Roman"/>
                <a:sym typeface="Times New Roman"/>
              </a:rPr>
              <a:t>Face Cream Production: Shift 2</a:t>
            </a:r>
          </a:p>
          <a:p>
            <a:pPr marL="454090" lvl="1" indent="-227045" algn="l">
              <a:lnSpc>
                <a:spcPts val="2944"/>
              </a:lnSpc>
              <a:buFont typeface="Arial"/>
              <a:buChar char="•"/>
            </a:pPr>
            <a:r>
              <a:rPr lang="en-US" sz="2103">
                <a:solidFill>
                  <a:srgbClr val="000000"/>
                </a:solidFill>
                <a:latin typeface="Times New Roman"/>
                <a:ea typeface="Times New Roman"/>
                <a:cs typeface="Times New Roman"/>
                <a:sym typeface="Times New Roman"/>
              </a:rPr>
              <a:t>Hand Cream Production: Shift 1</a:t>
            </a:r>
          </a:p>
          <a:p>
            <a:pPr marL="454090" lvl="1" indent="-227045" algn="l">
              <a:lnSpc>
                <a:spcPts val="2944"/>
              </a:lnSpc>
              <a:buFont typeface="Arial"/>
              <a:buChar char="•"/>
            </a:pPr>
            <a:r>
              <a:rPr lang="en-US" sz="2103">
                <a:solidFill>
                  <a:srgbClr val="000000"/>
                </a:solidFill>
                <a:latin typeface="Times New Roman"/>
                <a:ea typeface="Times New Roman"/>
                <a:cs typeface="Times New Roman"/>
                <a:sym typeface="Times New Roman"/>
              </a:rPr>
              <a:t>Hand Cream Production: Shift  2</a:t>
            </a:r>
          </a:p>
          <a:p>
            <a:pPr marL="454090" lvl="1" indent="-227045" algn="l">
              <a:lnSpc>
                <a:spcPts val="2944"/>
              </a:lnSpc>
              <a:buFont typeface="Arial"/>
              <a:buChar char="•"/>
            </a:pPr>
            <a:r>
              <a:rPr lang="en-US" sz="2103">
                <a:solidFill>
                  <a:srgbClr val="000000"/>
                </a:solidFill>
                <a:latin typeface="Times New Roman"/>
                <a:ea typeface="Times New Roman"/>
                <a:cs typeface="Times New Roman"/>
                <a:sym typeface="Times New Roman"/>
              </a:rPr>
              <a:t>Body Cream Production: Shift 1</a:t>
            </a:r>
          </a:p>
          <a:p>
            <a:pPr marL="454090" lvl="1" indent="-227045" algn="l">
              <a:lnSpc>
                <a:spcPts val="2944"/>
              </a:lnSpc>
              <a:buFont typeface="Arial"/>
              <a:buChar char="•"/>
            </a:pPr>
            <a:r>
              <a:rPr lang="en-US" sz="2103">
                <a:solidFill>
                  <a:srgbClr val="000000"/>
                </a:solidFill>
                <a:latin typeface="Times New Roman"/>
                <a:ea typeface="Times New Roman"/>
                <a:cs typeface="Times New Roman"/>
                <a:sym typeface="Times New Roman"/>
              </a:rPr>
              <a:t>Body Cream Production: Shift 2</a:t>
            </a:r>
          </a:p>
          <a:p>
            <a:pPr marL="454090" lvl="1" indent="-227045" algn="l">
              <a:lnSpc>
                <a:spcPts val="2944"/>
              </a:lnSpc>
              <a:buFont typeface="Arial"/>
              <a:buChar char="•"/>
            </a:pPr>
            <a:r>
              <a:rPr lang="en-US" sz="2103">
                <a:solidFill>
                  <a:srgbClr val="000000"/>
                </a:solidFill>
                <a:latin typeface="Times New Roman"/>
                <a:ea typeface="Times New Roman"/>
                <a:cs typeface="Times New Roman"/>
                <a:sym typeface="Times New Roman"/>
              </a:rPr>
              <a:t>Outsourced Face Cream</a:t>
            </a:r>
          </a:p>
          <a:p>
            <a:pPr marL="454090" lvl="1" indent="-227045" algn="l">
              <a:lnSpc>
                <a:spcPts val="2944"/>
              </a:lnSpc>
              <a:buFont typeface="Arial"/>
              <a:buChar char="•"/>
            </a:pPr>
            <a:r>
              <a:rPr lang="en-US" sz="2103">
                <a:solidFill>
                  <a:srgbClr val="000000"/>
                </a:solidFill>
                <a:latin typeface="Times New Roman"/>
                <a:ea typeface="Times New Roman"/>
                <a:cs typeface="Times New Roman"/>
                <a:sym typeface="Times New Roman"/>
              </a:rPr>
              <a:t>Outsourced Body Cream</a:t>
            </a:r>
          </a:p>
          <a:p>
            <a:pPr algn="l">
              <a:lnSpc>
                <a:spcPts val="2944"/>
              </a:lnSpc>
            </a:pPr>
            <a:endParaRPr lang="en-US" sz="2103">
              <a:solidFill>
                <a:srgbClr val="000000"/>
              </a:solidFill>
              <a:latin typeface="Times New Roman"/>
              <a:ea typeface="Times New Roman"/>
              <a:cs typeface="Times New Roman"/>
              <a:sym typeface="Times New Roman"/>
            </a:endParaRPr>
          </a:p>
        </p:txBody>
      </p:sp>
      <p:sp>
        <p:nvSpPr>
          <p:cNvPr id="15" name="TextBox 15"/>
          <p:cNvSpPr txBox="1"/>
          <p:nvPr/>
        </p:nvSpPr>
        <p:spPr>
          <a:xfrm>
            <a:off x="510389" y="1870989"/>
            <a:ext cx="16365881" cy="1904693"/>
          </a:xfrm>
          <a:prstGeom prst="rect">
            <a:avLst/>
          </a:prstGeom>
        </p:spPr>
        <p:txBody>
          <a:bodyPr lIns="0" tIns="0" rIns="0" bIns="0" rtlCol="0" anchor="t">
            <a:spAutoFit/>
          </a:bodyPr>
          <a:lstStyle/>
          <a:p>
            <a:pPr marL="569911" lvl="1" indent="-284956" algn="l">
              <a:lnSpc>
                <a:spcPts val="3695"/>
              </a:lnSpc>
              <a:buFont typeface="Arial"/>
              <a:buChar char="•"/>
            </a:pPr>
            <a:r>
              <a:rPr lang="en-US" sz="2639">
                <a:solidFill>
                  <a:srgbClr val="000000"/>
                </a:solidFill>
                <a:latin typeface="Times New Roman"/>
                <a:ea typeface="Times New Roman"/>
                <a:cs typeface="Times New Roman"/>
                <a:sym typeface="Times New Roman"/>
              </a:rPr>
              <a:t>Define constraints (labor hours, material limits, demand fulfillment). </a:t>
            </a:r>
          </a:p>
          <a:p>
            <a:pPr marL="569911" lvl="1" indent="-284956" algn="l">
              <a:lnSpc>
                <a:spcPts val="3695"/>
              </a:lnSpc>
              <a:buFont typeface="Arial"/>
              <a:buChar char="•"/>
            </a:pPr>
            <a:r>
              <a:rPr lang="en-US" sz="2639">
                <a:solidFill>
                  <a:srgbClr val="000000"/>
                </a:solidFill>
                <a:latin typeface="Times New Roman"/>
                <a:ea typeface="Times New Roman"/>
                <a:cs typeface="Times New Roman"/>
                <a:sym typeface="Times New Roman"/>
              </a:rPr>
              <a:t>Calculate the production cost per carton for all shifts and outsourcing. (Appendix 8)</a:t>
            </a:r>
          </a:p>
          <a:p>
            <a:pPr marL="569911" lvl="1" indent="-284956" algn="l">
              <a:lnSpc>
                <a:spcPts val="3695"/>
              </a:lnSpc>
              <a:buFont typeface="Arial"/>
              <a:buChar char="•"/>
            </a:pPr>
            <a:r>
              <a:rPr lang="en-US" sz="2639">
                <a:solidFill>
                  <a:srgbClr val="000000"/>
                </a:solidFill>
                <a:latin typeface="Times New Roman"/>
                <a:ea typeface="Times New Roman"/>
                <a:cs typeface="Times New Roman"/>
                <a:sym typeface="Times New Roman"/>
              </a:rPr>
              <a:t>Solve for minimum cost </a:t>
            </a:r>
          </a:p>
          <a:p>
            <a:pPr algn="l">
              <a:lnSpc>
                <a:spcPts val="3695"/>
              </a:lnSpc>
            </a:pPr>
            <a:endParaRPr lang="en-US" sz="2639">
              <a:solidFill>
                <a:srgbClr val="000000"/>
              </a:solidFill>
              <a:latin typeface="Times New Roman"/>
              <a:ea typeface="Times New Roman"/>
              <a:cs typeface="Times New Roman"/>
              <a:sym typeface="Times New Roman"/>
            </a:endParaRPr>
          </a:p>
        </p:txBody>
      </p:sp>
      <p:sp>
        <p:nvSpPr>
          <p:cNvPr id="16" name="TextBox 16"/>
          <p:cNvSpPr txBox="1"/>
          <p:nvPr/>
        </p:nvSpPr>
        <p:spPr>
          <a:xfrm>
            <a:off x="9144000" y="5385647"/>
            <a:ext cx="8115300" cy="1739599"/>
          </a:xfrm>
          <a:prstGeom prst="rect">
            <a:avLst/>
          </a:prstGeom>
        </p:spPr>
        <p:txBody>
          <a:bodyPr lIns="0" tIns="0" rIns="0" bIns="0" rtlCol="0" anchor="t">
            <a:spAutoFit/>
          </a:bodyPr>
          <a:lstStyle/>
          <a:p>
            <a:pPr algn="ctr">
              <a:lnSpc>
                <a:spcPts val="3374"/>
              </a:lnSpc>
              <a:spcBef>
                <a:spcPct val="0"/>
              </a:spcBef>
            </a:pPr>
            <a:r>
              <a:rPr lang="en-US" sz="2789">
                <a:solidFill>
                  <a:srgbClr val="000000"/>
                </a:solidFill>
                <a:latin typeface="Times New Roman"/>
                <a:ea typeface="Times New Roman"/>
                <a:cs typeface="Times New Roman"/>
                <a:sym typeface="Times New Roman"/>
              </a:rPr>
              <a:t>Min Cost=(XFC1​⋅CFC1​)+(XBC1​⋅CBC1​)+(XHC1​⋅CHC1​)+(XFC2​⋅CFC2​)+(XBC2​⋅CBC2​)+(XHC2​⋅CHC2​)+(OFC​⋅COFC​)+(OBC​⋅COBC​)</a:t>
            </a:r>
          </a:p>
          <a:p>
            <a:pPr algn="ctr">
              <a:lnSpc>
                <a:spcPts val="3374"/>
              </a:lnSpc>
              <a:spcBef>
                <a:spcPct val="0"/>
              </a:spcBef>
            </a:pPr>
            <a:endParaRPr lang="en-US" sz="2789">
              <a:solidFill>
                <a:srgbClr val="000000"/>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57414" y="0"/>
            <a:ext cx="19002828" cy="10708984"/>
          </a:xfrm>
          <a:custGeom>
            <a:avLst/>
            <a:gdLst/>
            <a:ahLst/>
            <a:cxnLst/>
            <a:rect l="l" t="t" r="r" b="b"/>
            <a:pathLst>
              <a:path w="19002828" h="10708984">
                <a:moveTo>
                  <a:pt x="0" y="0"/>
                </a:moveTo>
                <a:lnTo>
                  <a:pt x="19002828" y="0"/>
                </a:lnTo>
                <a:lnTo>
                  <a:pt x="19002828" y="10708984"/>
                </a:lnTo>
                <a:lnTo>
                  <a:pt x="0" y="10708984"/>
                </a:lnTo>
                <a:lnTo>
                  <a:pt x="0" y="0"/>
                </a:lnTo>
                <a:close/>
              </a:path>
            </a:pathLst>
          </a:custGeom>
          <a:blipFill>
            <a:blip r:embed="rId3">
              <a:alphaModFix amt="44999"/>
            </a:blip>
            <a:stretch>
              <a:fillRect t="-7868" b="-10578"/>
            </a:stretch>
          </a:blipFill>
        </p:spPr>
        <p:txBody>
          <a:bodyPr/>
          <a:lstStyle/>
          <a:p>
            <a:endParaRPr lang="en-US"/>
          </a:p>
        </p:txBody>
      </p:sp>
      <p:sp>
        <p:nvSpPr>
          <p:cNvPr id="3" name="TextBox 3"/>
          <p:cNvSpPr txBox="1"/>
          <p:nvPr/>
        </p:nvSpPr>
        <p:spPr>
          <a:xfrm>
            <a:off x="3952517" y="-566100"/>
            <a:ext cx="10382966" cy="2393439"/>
          </a:xfrm>
          <a:prstGeom prst="rect">
            <a:avLst/>
          </a:prstGeom>
        </p:spPr>
        <p:txBody>
          <a:bodyPr lIns="0" tIns="0" rIns="0" bIns="0" rtlCol="0" anchor="t">
            <a:spAutoFit/>
          </a:bodyPr>
          <a:lstStyle/>
          <a:p>
            <a:pPr marL="0" lvl="0" indent="0" algn="ctr">
              <a:lnSpc>
                <a:spcPts val="21331"/>
              </a:lnSpc>
              <a:spcBef>
                <a:spcPct val="0"/>
              </a:spcBef>
            </a:pPr>
            <a:r>
              <a:rPr lang="en-US" sz="9155">
                <a:solidFill>
                  <a:srgbClr val="000000"/>
                </a:solidFill>
                <a:latin typeface="Dream Avenue"/>
                <a:ea typeface="Dream Avenue"/>
                <a:cs typeface="Dream Avenue"/>
                <a:sym typeface="Dream Avenue"/>
              </a:rPr>
              <a:t>MODEL RESULTS</a:t>
            </a:r>
          </a:p>
        </p:txBody>
      </p:sp>
      <p:sp>
        <p:nvSpPr>
          <p:cNvPr id="4" name="AutoShape 4"/>
          <p:cNvSpPr/>
          <p:nvPr/>
        </p:nvSpPr>
        <p:spPr>
          <a:xfrm flipV="1">
            <a:off x="13978446" y="1130662"/>
            <a:ext cx="2554212" cy="0"/>
          </a:xfrm>
          <a:prstGeom prst="line">
            <a:avLst/>
          </a:prstGeom>
          <a:ln w="9525" cap="flat">
            <a:solidFill>
              <a:srgbClr val="000000"/>
            </a:solidFill>
            <a:prstDash val="solid"/>
            <a:headEnd type="none" w="sm" len="sm"/>
            <a:tailEnd type="none" w="sm" len="sm"/>
          </a:ln>
        </p:spPr>
        <p:txBody>
          <a:bodyPr/>
          <a:lstStyle/>
          <a:p>
            <a:endParaRPr lang="en-US"/>
          </a:p>
        </p:txBody>
      </p:sp>
      <p:sp>
        <p:nvSpPr>
          <p:cNvPr id="5" name="AutoShape 5"/>
          <p:cNvSpPr/>
          <p:nvPr/>
        </p:nvSpPr>
        <p:spPr>
          <a:xfrm flipV="1">
            <a:off x="1755341" y="1130662"/>
            <a:ext cx="2554212" cy="0"/>
          </a:xfrm>
          <a:prstGeom prst="line">
            <a:avLst/>
          </a:prstGeom>
          <a:ln w="9525" cap="flat">
            <a:solidFill>
              <a:srgbClr val="000000"/>
            </a:solidFill>
            <a:prstDash val="solid"/>
            <a:headEnd type="none" w="sm" len="sm"/>
            <a:tailEnd type="none" w="sm" len="sm"/>
          </a:ln>
        </p:spPr>
        <p:txBody>
          <a:bodyPr/>
          <a:lstStyle/>
          <a:p>
            <a:endParaRPr lang="en-US"/>
          </a:p>
        </p:txBody>
      </p:sp>
      <p:sp>
        <p:nvSpPr>
          <p:cNvPr id="6" name="AutoShape 6"/>
          <p:cNvSpPr/>
          <p:nvPr/>
        </p:nvSpPr>
        <p:spPr>
          <a:xfrm flipH="1" flipV="1">
            <a:off x="17356760" y="2211914"/>
            <a:ext cx="0" cy="7046386"/>
          </a:xfrm>
          <a:prstGeom prst="line">
            <a:avLst/>
          </a:prstGeom>
          <a:ln w="9525" cap="flat">
            <a:solidFill>
              <a:srgbClr val="000000"/>
            </a:solidFill>
            <a:prstDash val="solid"/>
            <a:headEnd type="none" w="sm" len="sm"/>
            <a:tailEnd type="none" w="sm" len="sm"/>
          </a:ln>
        </p:spPr>
        <p:txBody>
          <a:bodyPr/>
          <a:lstStyle/>
          <a:p>
            <a:endParaRPr lang="en-US"/>
          </a:p>
        </p:txBody>
      </p:sp>
      <p:sp>
        <p:nvSpPr>
          <p:cNvPr id="7" name="AutoShape 7"/>
          <p:cNvSpPr/>
          <p:nvPr/>
        </p:nvSpPr>
        <p:spPr>
          <a:xfrm flipV="1">
            <a:off x="1023937" y="1368601"/>
            <a:ext cx="0" cy="7971782"/>
          </a:xfrm>
          <a:prstGeom prst="line">
            <a:avLst/>
          </a:prstGeom>
          <a:ln w="9525" cap="flat">
            <a:solidFill>
              <a:srgbClr val="000000"/>
            </a:solidFill>
            <a:prstDash val="solid"/>
            <a:headEnd type="none" w="sm" len="sm"/>
            <a:tailEnd type="none" w="sm" len="sm"/>
          </a:ln>
        </p:spPr>
        <p:txBody>
          <a:bodyPr/>
          <a:lstStyle/>
          <a:p>
            <a:endParaRPr lang="en-US"/>
          </a:p>
        </p:txBody>
      </p:sp>
      <p:sp>
        <p:nvSpPr>
          <p:cNvPr id="8" name="AutoShape 8"/>
          <p:cNvSpPr/>
          <p:nvPr/>
        </p:nvSpPr>
        <p:spPr>
          <a:xfrm>
            <a:off x="7319526" y="9263062"/>
            <a:ext cx="3648949" cy="0"/>
          </a:xfrm>
          <a:prstGeom prst="line">
            <a:avLst/>
          </a:prstGeom>
          <a:ln w="9525" cap="flat">
            <a:solidFill>
              <a:srgbClr val="000000"/>
            </a:solidFill>
            <a:prstDash val="solid"/>
            <a:headEnd type="none" w="sm" len="sm"/>
            <a:tailEnd type="none" w="sm" len="sm"/>
          </a:ln>
        </p:spPr>
        <p:txBody>
          <a:bodyPr/>
          <a:lstStyle/>
          <a:p>
            <a:endParaRPr lang="en-US"/>
          </a:p>
        </p:txBody>
      </p:sp>
      <p:sp>
        <p:nvSpPr>
          <p:cNvPr id="9" name="Freeform 9"/>
          <p:cNvSpPr/>
          <p:nvPr/>
        </p:nvSpPr>
        <p:spPr>
          <a:xfrm>
            <a:off x="15260579" y="1660685"/>
            <a:ext cx="611337" cy="611337"/>
          </a:xfrm>
          <a:custGeom>
            <a:avLst/>
            <a:gdLst/>
            <a:ahLst/>
            <a:cxnLst/>
            <a:rect l="l" t="t" r="r" b="b"/>
            <a:pathLst>
              <a:path w="611337" h="611337">
                <a:moveTo>
                  <a:pt x="0" y="0"/>
                </a:moveTo>
                <a:lnTo>
                  <a:pt x="611338" y="0"/>
                </a:lnTo>
                <a:lnTo>
                  <a:pt x="611338" y="611337"/>
                </a:lnTo>
                <a:lnTo>
                  <a:pt x="0" y="611337"/>
                </a:lnTo>
                <a:lnTo>
                  <a:pt x="0" y="0"/>
                </a:lnTo>
                <a:close/>
              </a:path>
            </a:pathLst>
          </a:custGeom>
          <a:blipFill>
            <a:blip r:embed="rId4">
              <a:alphaModFix amt="81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1504545" y="2211914"/>
            <a:ext cx="13756035" cy="4464925"/>
          </a:xfrm>
          <a:custGeom>
            <a:avLst/>
            <a:gdLst/>
            <a:ahLst/>
            <a:cxnLst/>
            <a:rect l="l" t="t" r="r" b="b"/>
            <a:pathLst>
              <a:path w="13756035" h="4464925">
                <a:moveTo>
                  <a:pt x="0" y="0"/>
                </a:moveTo>
                <a:lnTo>
                  <a:pt x="13756034" y="0"/>
                </a:lnTo>
                <a:lnTo>
                  <a:pt x="13756034" y="4464925"/>
                </a:lnTo>
                <a:lnTo>
                  <a:pt x="0" y="4464925"/>
                </a:lnTo>
                <a:lnTo>
                  <a:pt x="0" y="0"/>
                </a:lnTo>
                <a:close/>
              </a:path>
            </a:pathLst>
          </a:custGeom>
          <a:blipFill>
            <a:blip r:embed="rId6"/>
            <a:stretch>
              <a:fillRect t="-4222" b="-2454"/>
            </a:stretch>
          </a:blipFill>
        </p:spPr>
        <p:txBody>
          <a:bodyPr/>
          <a:lstStyle/>
          <a:p>
            <a:endParaRPr lang="en-US"/>
          </a:p>
        </p:txBody>
      </p:sp>
      <p:sp>
        <p:nvSpPr>
          <p:cNvPr id="11" name="TextBox 11"/>
          <p:cNvSpPr txBox="1"/>
          <p:nvPr/>
        </p:nvSpPr>
        <p:spPr>
          <a:xfrm>
            <a:off x="1183345" y="1548928"/>
            <a:ext cx="10755034" cy="1328881"/>
          </a:xfrm>
          <a:prstGeom prst="rect">
            <a:avLst/>
          </a:prstGeom>
        </p:spPr>
        <p:txBody>
          <a:bodyPr lIns="0" tIns="0" rIns="0" bIns="0" rtlCol="0" anchor="t">
            <a:spAutoFit/>
          </a:bodyPr>
          <a:lstStyle/>
          <a:p>
            <a:pPr marL="525035" lvl="1" indent="-262518" algn="l">
              <a:lnSpc>
                <a:spcPts val="3404"/>
              </a:lnSpc>
              <a:buFont typeface="Arial"/>
              <a:buChar char="•"/>
            </a:pPr>
            <a:r>
              <a:rPr lang="en-US" sz="2431">
                <a:solidFill>
                  <a:srgbClr val="000000"/>
                </a:solidFill>
                <a:latin typeface="Times New Roman"/>
                <a:ea typeface="Times New Roman"/>
                <a:cs typeface="Times New Roman"/>
                <a:sym typeface="Times New Roman"/>
              </a:rPr>
              <a:t>The minimum cost for the next production cycle is </a:t>
            </a:r>
            <a:r>
              <a:rPr lang="en-US" sz="2431" b="1">
                <a:solidFill>
                  <a:srgbClr val="000000"/>
                </a:solidFill>
                <a:latin typeface="Times New Roman Bold"/>
                <a:ea typeface="Times New Roman Bold"/>
                <a:cs typeface="Times New Roman Bold"/>
                <a:sym typeface="Times New Roman Bold"/>
              </a:rPr>
              <a:t>$1,368,100.</a:t>
            </a:r>
          </a:p>
          <a:p>
            <a:pPr algn="l">
              <a:lnSpc>
                <a:spcPts val="3404"/>
              </a:lnSpc>
            </a:pPr>
            <a:endParaRPr lang="en-US" sz="2431" b="1">
              <a:solidFill>
                <a:srgbClr val="000000"/>
              </a:solidFill>
              <a:latin typeface="Times New Roman Bold"/>
              <a:ea typeface="Times New Roman Bold"/>
              <a:cs typeface="Times New Roman Bold"/>
              <a:sym typeface="Times New Roman Bold"/>
            </a:endParaRPr>
          </a:p>
          <a:p>
            <a:pPr algn="l">
              <a:lnSpc>
                <a:spcPts val="3404"/>
              </a:lnSpc>
            </a:pPr>
            <a:endParaRPr lang="en-US" sz="2431" b="1">
              <a:solidFill>
                <a:srgbClr val="000000"/>
              </a:solidFill>
              <a:latin typeface="Times New Roman Bold"/>
              <a:ea typeface="Times New Roman Bold"/>
              <a:cs typeface="Times New Roman Bold"/>
              <a:sym typeface="Times New Roman Bold"/>
            </a:endParaRPr>
          </a:p>
        </p:txBody>
      </p:sp>
      <p:sp>
        <p:nvSpPr>
          <p:cNvPr id="12" name="TextBox 12"/>
          <p:cNvSpPr txBox="1"/>
          <p:nvPr/>
        </p:nvSpPr>
        <p:spPr>
          <a:xfrm>
            <a:off x="1110256" y="7306911"/>
            <a:ext cx="16149044" cy="1654029"/>
          </a:xfrm>
          <a:prstGeom prst="rect">
            <a:avLst/>
          </a:prstGeom>
        </p:spPr>
        <p:txBody>
          <a:bodyPr lIns="0" tIns="0" rIns="0" bIns="0" rtlCol="0" anchor="t">
            <a:spAutoFit/>
          </a:bodyPr>
          <a:lstStyle/>
          <a:p>
            <a:pPr marL="564637" lvl="1" indent="-282319" algn="l">
              <a:lnSpc>
                <a:spcPts val="3164"/>
              </a:lnSpc>
              <a:spcBef>
                <a:spcPct val="0"/>
              </a:spcBef>
              <a:buFont typeface="Arial"/>
              <a:buChar char="•"/>
            </a:pPr>
            <a:r>
              <a:rPr lang="en-US" sz="2615" b="1">
                <a:solidFill>
                  <a:srgbClr val="000000"/>
                </a:solidFill>
                <a:latin typeface="Times New Roman Bold"/>
                <a:ea typeface="Times New Roman Bold"/>
                <a:cs typeface="Times New Roman Bold"/>
                <a:sym typeface="Times New Roman Bold"/>
              </a:rPr>
              <a:t>87.5%</a:t>
            </a:r>
            <a:r>
              <a:rPr lang="en-US" sz="2615">
                <a:solidFill>
                  <a:srgbClr val="000000"/>
                </a:solidFill>
                <a:latin typeface="Times New Roman"/>
                <a:ea typeface="Times New Roman"/>
                <a:cs typeface="Times New Roman"/>
                <a:sym typeface="Times New Roman"/>
              </a:rPr>
              <a:t> of Body cream production and </a:t>
            </a:r>
            <a:r>
              <a:rPr lang="en-US" sz="2615" b="1">
                <a:solidFill>
                  <a:srgbClr val="000000"/>
                </a:solidFill>
                <a:latin typeface="Times New Roman Bold"/>
                <a:ea typeface="Times New Roman Bold"/>
                <a:cs typeface="Times New Roman Bold"/>
                <a:sym typeface="Times New Roman Bold"/>
              </a:rPr>
              <a:t>100%</a:t>
            </a:r>
            <a:r>
              <a:rPr lang="en-US" sz="2615">
                <a:solidFill>
                  <a:srgbClr val="000000"/>
                </a:solidFill>
                <a:latin typeface="Times New Roman"/>
                <a:ea typeface="Times New Roman"/>
                <a:cs typeface="Times New Roman"/>
                <a:sym typeface="Times New Roman"/>
              </a:rPr>
              <a:t> of Face cream production are outsourced.</a:t>
            </a:r>
          </a:p>
          <a:p>
            <a:pPr marL="564637" lvl="1" indent="-282319" algn="l">
              <a:lnSpc>
                <a:spcPts val="3164"/>
              </a:lnSpc>
              <a:spcBef>
                <a:spcPct val="0"/>
              </a:spcBef>
              <a:buFont typeface="Arial"/>
              <a:buChar char="•"/>
            </a:pPr>
            <a:r>
              <a:rPr lang="en-US" sz="2615" b="1">
                <a:solidFill>
                  <a:srgbClr val="000000"/>
                </a:solidFill>
                <a:latin typeface="Times New Roman Bold"/>
                <a:ea typeface="Times New Roman Bold"/>
                <a:cs typeface="Times New Roman Bold"/>
                <a:sym typeface="Times New Roman Bold"/>
              </a:rPr>
              <a:t>24%</a:t>
            </a:r>
            <a:r>
              <a:rPr lang="en-US" sz="2615">
                <a:solidFill>
                  <a:srgbClr val="000000"/>
                </a:solidFill>
                <a:latin typeface="Times New Roman"/>
                <a:ea typeface="Times New Roman"/>
                <a:cs typeface="Times New Roman"/>
                <a:sym typeface="Times New Roman"/>
              </a:rPr>
              <a:t> of Shift 1 stage 2 available hours  are unused because stage 1 capacity is saturated, leading to an overreliance on the 10% more expensive Shift 2, increasing overall labor costs.</a:t>
            </a:r>
          </a:p>
          <a:p>
            <a:pPr marL="564637" lvl="1" indent="-282319" algn="l">
              <a:lnSpc>
                <a:spcPts val="3164"/>
              </a:lnSpc>
              <a:spcBef>
                <a:spcPct val="0"/>
              </a:spcBef>
              <a:buFont typeface="Arial"/>
              <a:buChar char="•"/>
            </a:pPr>
            <a:r>
              <a:rPr lang="en-US" sz="2615" b="1">
                <a:solidFill>
                  <a:srgbClr val="000000"/>
                </a:solidFill>
                <a:latin typeface="Times New Roman Bold"/>
                <a:ea typeface="Times New Roman Bold"/>
                <a:cs typeface="Times New Roman Bold"/>
                <a:sym typeface="Times New Roman Bold"/>
              </a:rPr>
              <a:t>Scents and color</a:t>
            </a:r>
            <a:r>
              <a:rPr lang="en-US" sz="2615">
                <a:solidFill>
                  <a:srgbClr val="000000"/>
                </a:solidFill>
                <a:latin typeface="Times New Roman"/>
                <a:ea typeface="Times New Roman"/>
                <a:cs typeface="Times New Roman"/>
                <a:sym typeface="Times New Roman"/>
              </a:rPr>
              <a:t> capacity is saturated, leading to increased volume of outsourced production.</a:t>
            </a:r>
          </a:p>
        </p:txBody>
      </p:sp>
      <p:sp>
        <p:nvSpPr>
          <p:cNvPr id="13" name="TextBox 13"/>
          <p:cNvSpPr txBox="1"/>
          <p:nvPr/>
        </p:nvSpPr>
        <p:spPr>
          <a:xfrm>
            <a:off x="1388267" y="6502164"/>
            <a:ext cx="5400268" cy="861897"/>
          </a:xfrm>
          <a:prstGeom prst="rect">
            <a:avLst/>
          </a:prstGeom>
        </p:spPr>
        <p:txBody>
          <a:bodyPr lIns="0" tIns="0" rIns="0" bIns="0" rtlCol="0" anchor="t">
            <a:spAutoFit/>
          </a:bodyPr>
          <a:lstStyle/>
          <a:p>
            <a:pPr marL="0" lvl="0" indent="0" algn="l">
              <a:lnSpc>
                <a:spcPts val="7123"/>
              </a:lnSpc>
              <a:spcBef>
                <a:spcPct val="0"/>
              </a:spcBef>
            </a:pPr>
            <a:r>
              <a:rPr lang="en-US" sz="3057" spc="195">
                <a:solidFill>
                  <a:srgbClr val="000000"/>
                </a:solidFill>
                <a:latin typeface="Times New Roman"/>
                <a:ea typeface="Times New Roman"/>
                <a:cs typeface="Times New Roman"/>
                <a:sym typeface="Times New Roman"/>
              </a:rPr>
              <a:t>ISSUES TO ADDRESS: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57414" y="0"/>
            <a:ext cx="19002828" cy="10708984"/>
          </a:xfrm>
          <a:custGeom>
            <a:avLst/>
            <a:gdLst/>
            <a:ahLst/>
            <a:cxnLst/>
            <a:rect l="l" t="t" r="r" b="b"/>
            <a:pathLst>
              <a:path w="19002828" h="10708984">
                <a:moveTo>
                  <a:pt x="0" y="0"/>
                </a:moveTo>
                <a:lnTo>
                  <a:pt x="19002828" y="0"/>
                </a:lnTo>
                <a:lnTo>
                  <a:pt x="19002828" y="10708984"/>
                </a:lnTo>
                <a:lnTo>
                  <a:pt x="0" y="10708984"/>
                </a:lnTo>
                <a:lnTo>
                  <a:pt x="0" y="0"/>
                </a:lnTo>
                <a:close/>
              </a:path>
            </a:pathLst>
          </a:custGeom>
          <a:blipFill>
            <a:blip r:embed="rId2">
              <a:alphaModFix amt="44999"/>
            </a:blip>
            <a:stretch>
              <a:fillRect t="-7868" b="-10578"/>
            </a:stretch>
          </a:blipFill>
        </p:spPr>
        <p:txBody>
          <a:bodyPr/>
          <a:lstStyle/>
          <a:p>
            <a:endParaRPr lang="en-US"/>
          </a:p>
        </p:txBody>
      </p:sp>
      <p:sp>
        <p:nvSpPr>
          <p:cNvPr id="3" name="AutoShape 3"/>
          <p:cNvSpPr/>
          <p:nvPr/>
        </p:nvSpPr>
        <p:spPr>
          <a:xfrm flipH="1" flipV="1">
            <a:off x="17356760" y="2211914"/>
            <a:ext cx="0" cy="7046386"/>
          </a:xfrm>
          <a:prstGeom prst="line">
            <a:avLst/>
          </a:prstGeom>
          <a:ln w="9525" cap="flat">
            <a:solidFill>
              <a:srgbClr val="000000"/>
            </a:solidFill>
            <a:prstDash val="solid"/>
            <a:headEnd type="none" w="sm" len="sm"/>
            <a:tailEnd type="none" w="sm" len="sm"/>
          </a:ln>
        </p:spPr>
        <p:txBody>
          <a:bodyPr/>
          <a:lstStyle/>
          <a:p>
            <a:endParaRPr lang="en-US"/>
          </a:p>
        </p:txBody>
      </p:sp>
      <p:sp>
        <p:nvSpPr>
          <p:cNvPr id="4" name="AutoShape 4"/>
          <p:cNvSpPr/>
          <p:nvPr/>
        </p:nvSpPr>
        <p:spPr>
          <a:xfrm flipV="1">
            <a:off x="1023937" y="1368601"/>
            <a:ext cx="0" cy="7971782"/>
          </a:xfrm>
          <a:prstGeom prst="line">
            <a:avLst/>
          </a:prstGeom>
          <a:ln w="9525" cap="flat">
            <a:solidFill>
              <a:srgbClr val="000000"/>
            </a:solidFill>
            <a:prstDash val="solid"/>
            <a:headEnd type="none" w="sm" len="sm"/>
            <a:tailEnd type="none" w="sm" len="sm"/>
          </a:ln>
        </p:spPr>
        <p:txBody>
          <a:bodyPr/>
          <a:lstStyle/>
          <a:p>
            <a:endParaRPr lang="en-US"/>
          </a:p>
        </p:txBody>
      </p:sp>
      <p:sp>
        <p:nvSpPr>
          <p:cNvPr id="5" name="Freeform 5"/>
          <p:cNvSpPr/>
          <p:nvPr/>
        </p:nvSpPr>
        <p:spPr>
          <a:xfrm>
            <a:off x="849417" y="157944"/>
            <a:ext cx="870756" cy="870756"/>
          </a:xfrm>
          <a:custGeom>
            <a:avLst/>
            <a:gdLst/>
            <a:ahLst/>
            <a:cxnLst/>
            <a:rect l="l" t="t" r="r" b="b"/>
            <a:pathLst>
              <a:path w="870756" h="870756">
                <a:moveTo>
                  <a:pt x="0" y="0"/>
                </a:moveTo>
                <a:lnTo>
                  <a:pt x="870756" y="0"/>
                </a:lnTo>
                <a:lnTo>
                  <a:pt x="870756" y="870756"/>
                </a:lnTo>
                <a:lnTo>
                  <a:pt x="0" y="870756"/>
                </a:lnTo>
                <a:lnTo>
                  <a:pt x="0" y="0"/>
                </a:lnTo>
                <a:close/>
              </a:path>
            </a:pathLst>
          </a:custGeom>
          <a:blipFill>
            <a:blip r:embed="rId3">
              <a:alphaModFix amt="8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15640641" y="2952011"/>
            <a:ext cx="596317" cy="596317"/>
          </a:xfrm>
          <a:custGeom>
            <a:avLst/>
            <a:gdLst/>
            <a:ahLst/>
            <a:cxnLst/>
            <a:rect l="l" t="t" r="r" b="b"/>
            <a:pathLst>
              <a:path w="596317" h="596317">
                <a:moveTo>
                  <a:pt x="0" y="0"/>
                </a:moveTo>
                <a:lnTo>
                  <a:pt x="596317" y="0"/>
                </a:lnTo>
                <a:lnTo>
                  <a:pt x="596317" y="596317"/>
                </a:lnTo>
                <a:lnTo>
                  <a:pt x="0" y="596317"/>
                </a:lnTo>
                <a:lnTo>
                  <a:pt x="0" y="0"/>
                </a:lnTo>
                <a:close/>
              </a:path>
            </a:pathLst>
          </a:custGeom>
          <a:blipFill>
            <a:blip r:embed="rId3">
              <a:alphaModFix amt="8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AutoShape 7"/>
          <p:cNvSpPr/>
          <p:nvPr/>
        </p:nvSpPr>
        <p:spPr>
          <a:xfrm>
            <a:off x="1913045" y="9350767"/>
            <a:ext cx="3648949" cy="0"/>
          </a:xfrm>
          <a:prstGeom prst="line">
            <a:avLst/>
          </a:prstGeom>
          <a:ln w="9525" cap="flat">
            <a:solidFill>
              <a:srgbClr val="000000"/>
            </a:solidFill>
            <a:prstDash val="solid"/>
            <a:headEnd type="none" w="sm" len="sm"/>
            <a:tailEnd type="none" w="sm" len="sm"/>
          </a:ln>
        </p:spPr>
        <p:txBody>
          <a:bodyPr/>
          <a:lstStyle/>
          <a:p>
            <a:endParaRPr lang="en-US"/>
          </a:p>
        </p:txBody>
      </p:sp>
      <p:sp>
        <p:nvSpPr>
          <p:cNvPr id="8" name="AutoShape 8"/>
          <p:cNvSpPr/>
          <p:nvPr/>
        </p:nvSpPr>
        <p:spPr>
          <a:xfrm flipV="1">
            <a:off x="10761957" y="1286518"/>
            <a:ext cx="5813167" cy="0"/>
          </a:xfrm>
          <a:prstGeom prst="line">
            <a:avLst/>
          </a:prstGeom>
          <a:ln w="9525" cap="flat">
            <a:solidFill>
              <a:srgbClr val="000000"/>
            </a:solidFill>
            <a:prstDash val="solid"/>
            <a:headEnd type="none" w="sm" len="sm"/>
            <a:tailEnd type="none" w="sm" len="sm"/>
          </a:ln>
        </p:spPr>
        <p:txBody>
          <a:bodyPr/>
          <a:lstStyle/>
          <a:p>
            <a:endParaRPr lang="en-US"/>
          </a:p>
        </p:txBody>
      </p:sp>
      <p:sp>
        <p:nvSpPr>
          <p:cNvPr id="9" name="Freeform 9"/>
          <p:cNvSpPr/>
          <p:nvPr/>
        </p:nvSpPr>
        <p:spPr>
          <a:xfrm>
            <a:off x="4490794" y="3627134"/>
            <a:ext cx="9306411" cy="5594159"/>
          </a:xfrm>
          <a:custGeom>
            <a:avLst/>
            <a:gdLst/>
            <a:ahLst/>
            <a:cxnLst/>
            <a:rect l="l" t="t" r="r" b="b"/>
            <a:pathLst>
              <a:path w="9306411" h="5594159">
                <a:moveTo>
                  <a:pt x="0" y="0"/>
                </a:moveTo>
                <a:lnTo>
                  <a:pt x="9306412" y="0"/>
                </a:lnTo>
                <a:lnTo>
                  <a:pt x="9306412" y="5594158"/>
                </a:lnTo>
                <a:lnTo>
                  <a:pt x="0" y="5594158"/>
                </a:lnTo>
                <a:lnTo>
                  <a:pt x="0" y="0"/>
                </a:lnTo>
                <a:close/>
              </a:path>
            </a:pathLst>
          </a:custGeom>
          <a:blipFill>
            <a:blip r:embed="rId5"/>
            <a:stretch>
              <a:fillRect/>
            </a:stretch>
          </a:blipFill>
        </p:spPr>
        <p:txBody>
          <a:bodyPr/>
          <a:lstStyle/>
          <a:p>
            <a:endParaRPr lang="en-US"/>
          </a:p>
        </p:txBody>
      </p:sp>
      <p:sp>
        <p:nvSpPr>
          <p:cNvPr id="10" name="TextBox 10"/>
          <p:cNvSpPr txBox="1"/>
          <p:nvPr/>
        </p:nvSpPr>
        <p:spPr>
          <a:xfrm>
            <a:off x="1880696" y="1056880"/>
            <a:ext cx="8029266" cy="756791"/>
          </a:xfrm>
          <a:prstGeom prst="rect">
            <a:avLst/>
          </a:prstGeom>
        </p:spPr>
        <p:txBody>
          <a:bodyPr lIns="0" tIns="0" rIns="0" bIns="0" rtlCol="0" anchor="t">
            <a:spAutoFit/>
          </a:bodyPr>
          <a:lstStyle/>
          <a:p>
            <a:pPr marL="0" lvl="0" indent="0" algn="just">
              <a:lnSpc>
                <a:spcPts val="5545"/>
              </a:lnSpc>
            </a:pPr>
            <a:r>
              <a:rPr lang="en-US" sz="5899">
                <a:solidFill>
                  <a:srgbClr val="000000"/>
                </a:solidFill>
                <a:latin typeface="Dream Avenue"/>
                <a:ea typeface="Dream Avenue"/>
                <a:cs typeface="Dream Avenue"/>
                <a:sym typeface="Dream Avenue"/>
              </a:rPr>
              <a:t>MODEL VARIATIONS</a:t>
            </a:r>
          </a:p>
        </p:txBody>
      </p:sp>
      <p:sp>
        <p:nvSpPr>
          <p:cNvPr id="11" name="TextBox 11"/>
          <p:cNvSpPr txBox="1"/>
          <p:nvPr/>
        </p:nvSpPr>
        <p:spPr>
          <a:xfrm>
            <a:off x="1028700" y="2248443"/>
            <a:ext cx="16149044" cy="1253979"/>
          </a:xfrm>
          <a:prstGeom prst="rect">
            <a:avLst/>
          </a:prstGeom>
        </p:spPr>
        <p:txBody>
          <a:bodyPr lIns="0" tIns="0" rIns="0" bIns="0" rtlCol="0" anchor="t">
            <a:spAutoFit/>
          </a:bodyPr>
          <a:lstStyle/>
          <a:p>
            <a:pPr marL="564637" lvl="1" indent="-282319" algn="l">
              <a:lnSpc>
                <a:spcPts val="3164"/>
              </a:lnSpc>
              <a:spcBef>
                <a:spcPct val="0"/>
              </a:spcBef>
              <a:buFont typeface="Arial"/>
              <a:buChar char="•"/>
            </a:pPr>
            <a:r>
              <a:rPr lang="en-US" sz="2615" b="1">
                <a:solidFill>
                  <a:srgbClr val="000000"/>
                </a:solidFill>
                <a:latin typeface="Times New Roman Bold"/>
                <a:ea typeface="Times New Roman Bold"/>
                <a:cs typeface="Times New Roman Bold"/>
                <a:sym typeface="Times New Roman Bold"/>
              </a:rPr>
              <a:t>Variation 1: Increase stage 1 shift 1 labor hour capacity from 15000 to 19000 hours.</a:t>
            </a:r>
          </a:p>
          <a:p>
            <a:pPr marL="564637" lvl="1" indent="-282319" algn="l">
              <a:lnSpc>
                <a:spcPts val="3164"/>
              </a:lnSpc>
              <a:spcBef>
                <a:spcPct val="0"/>
              </a:spcBef>
              <a:buFont typeface="Arial"/>
              <a:buChar char="•"/>
            </a:pPr>
            <a:r>
              <a:rPr lang="en-US" sz="2615" b="1">
                <a:solidFill>
                  <a:srgbClr val="000000"/>
                </a:solidFill>
                <a:latin typeface="Times New Roman Bold"/>
                <a:ea typeface="Times New Roman Bold"/>
                <a:cs typeface="Times New Roman Bold"/>
                <a:sym typeface="Times New Roman Bold"/>
              </a:rPr>
              <a:t>Variation 2: Increase the scents and color capacity from 7500 to 9500 pounds.</a:t>
            </a:r>
          </a:p>
          <a:p>
            <a:pPr marL="564637" lvl="1" indent="-282319" algn="l">
              <a:lnSpc>
                <a:spcPts val="3164"/>
              </a:lnSpc>
              <a:spcBef>
                <a:spcPct val="0"/>
              </a:spcBef>
              <a:buFont typeface="Arial"/>
              <a:buChar char="•"/>
            </a:pPr>
            <a:r>
              <a:rPr lang="en-US" sz="2615" b="1">
                <a:solidFill>
                  <a:srgbClr val="000000"/>
                </a:solidFill>
                <a:latin typeface="Times New Roman Bold"/>
                <a:ea typeface="Times New Roman Bold"/>
                <a:cs typeface="Times New Roman Bold"/>
                <a:sym typeface="Times New Roman Bold"/>
              </a:rPr>
              <a:t>Variation 3: Variation 1 + 3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57414" y="-421984"/>
            <a:ext cx="19002828" cy="10708984"/>
          </a:xfrm>
          <a:custGeom>
            <a:avLst/>
            <a:gdLst/>
            <a:ahLst/>
            <a:cxnLst/>
            <a:rect l="l" t="t" r="r" b="b"/>
            <a:pathLst>
              <a:path w="19002828" h="10708984">
                <a:moveTo>
                  <a:pt x="0" y="0"/>
                </a:moveTo>
                <a:lnTo>
                  <a:pt x="19002828" y="0"/>
                </a:lnTo>
                <a:lnTo>
                  <a:pt x="19002828" y="10708984"/>
                </a:lnTo>
                <a:lnTo>
                  <a:pt x="0" y="10708984"/>
                </a:lnTo>
                <a:lnTo>
                  <a:pt x="0" y="0"/>
                </a:lnTo>
                <a:close/>
              </a:path>
            </a:pathLst>
          </a:custGeom>
          <a:blipFill>
            <a:blip r:embed="rId2">
              <a:alphaModFix amt="44999"/>
            </a:blip>
            <a:stretch>
              <a:fillRect t="-7868" b="-10578"/>
            </a:stretch>
          </a:blipFill>
        </p:spPr>
        <p:txBody>
          <a:bodyPr/>
          <a:lstStyle/>
          <a:p>
            <a:endParaRPr lang="en-US"/>
          </a:p>
        </p:txBody>
      </p:sp>
      <p:sp>
        <p:nvSpPr>
          <p:cNvPr id="3" name="AutoShape 3"/>
          <p:cNvSpPr/>
          <p:nvPr/>
        </p:nvSpPr>
        <p:spPr>
          <a:xfrm flipH="1" flipV="1">
            <a:off x="17356760" y="2211914"/>
            <a:ext cx="0" cy="7046386"/>
          </a:xfrm>
          <a:prstGeom prst="line">
            <a:avLst/>
          </a:prstGeom>
          <a:ln w="9525" cap="flat">
            <a:solidFill>
              <a:srgbClr val="000000"/>
            </a:solidFill>
            <a:prstDash val="solid"/>
            <a:headEnd type="none" w="sm" len="sm"/>
            <a:tailEnd type="none" w="sm" len="sm"/>
          </a:ln>
        </p:spPr>
        <p:txBody>
          <a:bodyPr/>
          <a:lstStyle/>
          <a:p>
            <a:endParaRPr lang="en-US"/>
          </a:p>
        </p:txBody>
      </p:sp>
      <p:sp>
        <p:nvSpPr>
          <p:cNvPr id="4" name="AutoShape 4"/>
          <p:cNvSpPr/>
          <p:nvPr/>
        </p:nvSpPr>
        <p:spPr>
          <a:xfrm>
            <a:off x="9144000" y="1060442"/>
            <a:ext cx="7177858" cy="0"/>
          </a:xfrm>
          <a:prstGeom prst="line">
            <a:avLst/>
          </a:prstGeom>
          <a:ln w="9525" cap="flat">
            <a:solidFill>
              <a:srgbClr val="000000"/>
            </a:solidFill>
            <a:prstDash val="solid"/>
            <a:headEnd type="none" w="sm" len="sm"/>
            <a:tailEnd type="none" w="sm" len="sm"/>
          </a:ln>
        </p:spPr>
        <p:txBody>
          <a:bodyPr/>
          <a:lstStyle/>
          <a:p>
            <a:endParaRPr lang="en-US"/>
          </a:p>
        </p:txBody>
      </p:sp>
      <p:sp>
        <p:nvSpPr>
          <p:cNvPr id="5" name="AutoShape 5"/>
          <p:cNvSpPr/>
          <p:nvPr/>
        </p:nvSpPr>
        <p:spPr>
          <a:xfrm>
            <a:off x="1336324" y="9645998"/>
            <a:ext cx="7177858" cy="0"/>
          </a:xfrm>
          <a:prstGeom prst="line">
            <a:avLst/>
          </a:prstGeom>
          <a:ln w="9525" cap="flat">
            <a:solidFill>
              <a:srgbClr val="000000"/>
            </a:solidFill>
            <a:prstDash val="solid"/>
            <a:headEnd type="none" w="sm" len="sm"/>
            <a:tailEnd type="none" w="sm" len="sm"/>
          </a:ln>
        </p:spPr>
        <p:txBody>
          <a:bodyPr/>
          <a:lstStyle/>
          <a:p>
            <a:endParaRPr lang="en-US"/>
          </a:p>
        </p:txBody>
      </p:sp>
      <p:sp>
        <p:nvSpPr>
          <p:cNvPr id="6" name="Freeform 6"/>
          <p:cNvSpPr/>
          <p:nvPr/>
        </p:nvSpPr>
        <p:spPr>
          <a:xfrm>
            <a:off x="243780" y="9258300"/>
            <a:ext cx="784920" cy="784920"/>
          </a:xfrm>
          <a:custGeom>
            <a:avLst/>
            <a:gdLst/>
            <a:ahLst/>
            <a:cxnLst/>
            <a:rect l="l" t="t" r="r" b="b"/>
            <a:pathLst>
              <a:path w="784920" h="784920">
                <a:moveTo>
                  <a:pt x="0" y="0"/>
                </a:moveTo>
                <a:lnTo>
                  <a:pt x="784920" y="0"/>
                </a:lnTo>
                <a:lnTo>
                  <a:pt x="784920" y="784920"/>
                </a:lnTo>
                <a:lnTo>
                  <a:pt x="0" y="784920"/>
                </a:lnTo>
                <a:lnTo>
                  <a:pt x="0" y="0"/>
                </a:lnTo>
                <a:close/>
              </a:path>
            </a:pathLst>
          </a:custGeom>
          <a:blipFill>
            <a:blip r:embed="rId3">
              <a:alphaModFix amt="8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17356760" y="422125"/>
            <a:ext cx="611337" cy="611337"/>
          </a:xfrm>
          <a:custGeom>
            <a:avLst/>
            <a:gdLst/>
            <a:ahLst/>
            <a:cxnLst/>
            <a:rect l="l" t="t" r="r" b="b"/>
            <a:pathLst>
              <a:path w="611337" h="611337">
                <a:moveTo>
                  <a:pt x="0" y="0"/>
                </a:moveTo>
                <a:lnTo>
                  <a:pt x="611337" y="0"/>
                </a:lnTo>
                <a:lnTo>
                  <a:pt x="611337" y="611337"/>
                </a:lnTo>
                <a:lnTo>
                  <a:pt x="0" y="611337"/>
                </a:lnTo>
                <a:lnTo>
                  <a:pt x="0" y="0"/>
                </a:lnTo>
                <a:close/>
              </a:path>
            </a:pathLst>
          </a:custGeom>
          <a:blipFill>
            <a:blip r:embed="rId3">
              <a:alphaModFix amt="8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a:off x="853310" y="1911901"/>
            <a:ext cx="694036" cy="694036"/>
          </a:xfrm>
          <a:custGeom>
            <a:avLst/>
            <a:gdLst/>
            <a:ahLst/>
            <a:cxnLst/>
            <a:rect l="l" t="t" r="r" b="b"/>
            <a:pathLst>
              <a:path w="694036" h="694036">
                <a:moveTo>
                  <a:pt x="0" y="0"/>
                </a:moveTo>
                <a:lnTo>
                  <a:pt x="694037" y="0"/>
                </a:lnTo>
                <a:lnTo>
                  <a:pt x="694037" y="694036"/>
                </a:lnTo>
                <a:lnTo>
                  <a:pt x="0" y="6940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a:off x="6542360" y="1945663"/>
            <a:ext cx="626512" cy="626512"/>
          </a:xfrm>
          <a:custGeom>
            <a:avLst/>
            <a:gdLst/>
            <a:ahLst/>
            <a:cxnLst/>
            <a:rect l="l" t="t" r="r" b="b"/>
            <a:pathLst>
              <a:path w="626512" h="626512">
                <a:moveTo>
                  <a:pt x="0" y="0"/>
                </a:moveTo>
                <a:lnTo>
                  <a:pt x="626512" y="0"/>
                </a:lnTo>
                <a:lnTo>
                  <a:pt x="626512" y="626512"/>
                </a:lnTo>
                <a:lnTo>
                  <a:pt x="0" y="62651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Freeform 10"/>
          <p:cNvSpPr/>
          <p:nvPr/>
        </p:nvSpPr>
        <p:spPr>
          <a:xfrm>
            <a:off x="12523906" y="1955989"/>
            <a:ext cx="600250" cy="511849"/>
          </a:xfrm>
          <a:custGeom>
            <a:avLst/>
            <a:gdLst/>
            <a:ahLst/>
            <a:cxnLst/>
            <a:rect l="l" t="t" r="r" b="b"/>
            <a:pathLst>
              <a:path w="600250" h="511849">
                <a:moveTo>
                  <a:pt x="0" y="0"/>
                </a:moveTo>
                <a:lnTo>
                  <a:pt x="600250" y="0"/>
                </a:lnTo>
                <a:lnTo>
                  <a:pt x="600250" y="511850"/>
                </a:lnTo>
                <a:lnTo>
                  <a:pt x="0" y="51185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3589300" y="5279916"/>
            <a:ext cx="770381" cy="953073"/>
          </a:xfrm>
          <a:custGeom>
            <a:avLst/>
            <a:gdLst/>
            <a:ahLst/>
            <a:cxnLst/>
            <a:rect l="l" t="t" r="r" b="b"/>
            <a:pathLst>
              <a:path w="770381" h="953073">
                <a:moveTo>
                  <a:pt x="0" y="0"/>
                </a:moveTo>
                <a:lnTo>
                  <a:pt x="770381" y="0"/>
                </a:lnTo>
                <a:lnTo>
                  <a:pt x="770381" y="953073"/>
                </a:lnTo>
                <a:lnTo>
                  <a:pt x="0" y="95307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9456856" y="5279916"/>
            <a:ext cx="885631" cy="892119"/>
          </a:xfrm>
          <a:custGeom>
            <a:avLst/>
            <a:gdLst/>
            <a:ahLst/>
            <a:cxnLst/>
            <a:rect l="l" t="t" r="r" b="b"/>
            <a:pathLst>
              <a:path w="885631" h="892119">
                <a:moveTo>
                  <a:pt x="0" y="0"/>
                </a:moveTo>
                <a:lnTo>
                  <a:pt x="885631" y="0"/>
                </a:lnTo>
                <a:lnTo>
                  <a:pt x="885631" y="892119"/>
                </a:lnTo>
                <a:lnTo>
                  <a:pt x="0" y="89211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3" name="TextBox 13"/>
          <p:cNvSpPr txBox="1"/>
          <p:nvPr/>
        </p:nvSpPr>
        <p:spPr>
          <a:xfrm>
            <a:off x="4359681" y="6338980"/>
            <a:ext cx="4122379" cy="1311814"/>
          </a:xfrm>
          <a:prstGeom prst="rect">
            <a:avLst/>
          </a:prstGeom>
        </p:spPr>
        <p:txBody>
          <a:bodyPr lIns="0" tIns="0" rIns="0" bIns="0" rtlCol="0" anchor="t">
            <a:spAutoFit/>
          </a:bodyPr>
          <a:lstStyle/>
          <a:p>
            <a:pPr marL="448131" lvl="1" indent="-224065" algn="l">
              <a:lnSpc>
                <a:spcPts val="2511"/>
              </a:lnSpc>
              <a:spcBef>
                <a:spcPct val="0"/>
              </a:spcBef>
              <a:buFont typeface="Arial"/>
              <a:buChar char="•"/>
            </a:pPr>
            <a:r>
              <a:rPr lang="en-US" sz="2075">
                <a:solidFill>
                  <a:srgbClr val="000000"/>
                </a:solidFill>
                <a:latin typeface="Times New Roman"/>
                <a:ea typeface="Times New Roman"/>
                <a:cs typeface="Times New Roman"/>
                <a:sym typeface="Times New Roman"/>
              </a:rPr>
              <a:t>KPIs to Track</a:t>
            </a:r>
            <a:r>
              <a:rPr lang="en-US" sz="2075" b="1">
                <a:solidFill>
                  <a:srgbClr val="000000"/>
                </a:solidFill>
                <a:latin typeface="Times New Roman Bold"/>
                <a:ea typeface="Times New Roman Bold"/>
                <a:cs typeface="Times New Roman Bold"/>
                <a:sym typeface="Times New Roman Bold"/>
              </a:rPr>
              <a:t>:</a:t>
            </a:r>
            <a:r>
              <a:rPr lang="en-US" sz="2075">
                <a:solidFill>
                  <a:srgbClr val="000000"/>
                </a:solidFill>
                <a:latin typeface="Times New Roman"/>
                <a:ea typeface="Times New Roman"/>
                <a:cs typeface="Times New Roman"/>
                <a:sym typeface="Times New Roman"/>
              </a:rPr>
              <a:t> Cost Savings per Unit, Production Time Reduction, Customer Satisfaction.</a:t>
            </a:r>
          </a:p>
        </p:txBody>
      </p:sp>
      <p:sp>
        <p:nvSpPr>
          <p:cNvPr id="14" name="TextBox 14"/>
          <p:cNvSpPr txBox="1"/>
          <p:nvPr/>
        </p:nvSpPr>
        <p:spPr>
          <a:xfrm>
            <a:off x="1028700" y="880194"/>
            <a:ext cx="7966961" cy="762048"/>
          </a:xfrm>
          <a:prstGeom prst="rect">
            <a:avLst/>
          </a:prstGeom>
        </p:spPr>
        <p:txBody>
          <a:bodyPr lIns="0" tIns="0" rIns="0" bIns="0" rtlCol="0" anchor="t">
            <a:spAutoFit/>
          </a:bodyPr>
          <a:lstStyle/>
          <a:p>
            <a:pPr marL="0" lvl="0" indent="0" algn="just">
              <a:lnSpc>
                <a:spcPts val="5695"/>
              </a:lnSpc>
            </a:pPr>
            <a:r>
              <a:rPr lang="en-US" sz="6059">
                <a:solidFill>
                  <a:srgbClr val="000000"/>
                </a:solidFill>
                <a:latin typeface="Dream Avenue"/>
                <a:ea typeface="Dream Avenue"/>
                <a:cs typeface="Dream Avenue"/>
                <a:sym typeface="Dream Avenue"/>
              </a:rPr>
              <a:t>RECOMMENDATIONS</a:t>
            </a:r>
          </a:p>
        </p:txBody>
      </p:sp>
      <p:sp>
        <p:nvSpPr>
          <p:cNvPr id="15" name="TextBox 15"/>
          <p:cNvSpPr txBox="1"/>
          <p:nvPr/>
        </p:nvSpPr>
        <p:spPr>
          <a:xfrm>
            <a:off x="636240" y="2515025"/>
            <a:ext cx="5906120" cy="3512089"/>
          </a:xfrm>
          <a:prstGeom prst="rect">
            <a:avLst/>
          </a:prstGeom>
        </p:spPr>
        <p:txBody>
          <a:bodyPr lIns="0" tIns="0" rIns="0" bIns="0" rtlCol="0" anchor="t">
            <a:spAutoFit/>
          </a:bodyPr>
          <a:lstStyle/>
          <a:p>
            <a:pPr algn="l">
              <a:lnSpc>
                <a:spcPts val="2511"/>
              </a:lnSpc>
            </a:pPr>
            <a:endParaRPr/>
          </a:p>
          <a:p>
            <a:pPr marL="448131" lvl="1" indent="-224065" algn="l">
              <a:lnSpc>
                <a:spcPts val="2511"/>
              </a:lnSpc>
              <a:buFont typeface="Arial"/>
              <a:buChar char="•"/>
            </a:pPr>
            <a:r>
              <a:rPr lang="en-US" sz="2075">
                <a:solidFill>
                  <a:srgbClr val="000000"/>
                </a:solidFill>
                <a:latin typeface="Times New Roman"/>
                <a:ea typeface="Times New Roman"/>
                <a:cs typeface="Times New Roman"/>
                <a:sym typeface="Times New Roman"/>
              </a:rPr>
              <a:t>Invest in increasing internal capacity for Face and Body Cream to reduce outsourcing.</a:t>
            </a:r>
          </a:p>
          <a:p>
            <a:pPr algn="l">
              <a:lnSpc>
                <a:spcPts val="2511"/>
              </a:lnSpc>
            </a:pPr>
            <a:endParaRPr lang="en-US" sz="2075">
              <a:solidFill>
                <a:srgbClr val="000000"/>
              </a:solidFill>
              <a:latin typeface="Times New Roman"/>
              <a:ea typeface="Times New Roman"/>
              <a:cs typeface="Times New Roman"/>
              <a:sym typeface="Times New Roman"/>
            </a:endParaRPr>
          </a:p>
          <a:p>
            <a:pPr marL="448131" lvl="1" indent="-224065" algn="l">
              <a:lnSpc>
                <a:spcPts val="2511"/>
              </a:lnSpc>
              <a:buFont typeface="Arial"/>
              <a:buChar char="•"/>
            </a:pPr>
            <a:r>
              <a:rPr lang="en-US" sz="2075">
                <a:solidFill>
                  <a:srgbClr val="000000"/>
                </a:solidFill>
                <a:latin typeface="Times New Roman"/>
                <a:ea typeface="Times New Roman"/>
                <a:cs typeface="Times New Roman"/>
                <a:sym typeface="Times New Roman"/>
              </a:rPr>
              <a:t>Invest in securing additional material inventory to satisfy through internal production continuously growing demand for Rougir products.</a:t>
            </a:r>
          </a:p>
          <a:p>
            <a:pPr algn="l">
              <a:lnSpc>
                <a:spcPts val="2511"/>
              </a:lnSpc>
            </a:pPr>
            <a:endParaRPr lang="en-US" sz="2075">
              <a:solidFill>
                <a:srgbClr val="000000"/>
              </a:solidFill>
              <a:latin typeface="Times New Roman"/>
              <a:ea typeface="Times New Roman"/>
              <a:cs typeface="Times New Roman"/>
              <a:sym typeface="Times New Roman"/>
            </a:endParaRPr>
          </a:p>
          <a:p>
            <a:pPr algn="l">
              <a:lnSpc>
                <a:spcPts val="2511"/>
              </a:lnSpc>
            </a:pPr>
            <a:endParaRPr lang="en-US" sz="2075">
              <a:solidFill>
                <a:srgbClr val="000000"/>
              </a:solidFill>
              <a:latin typeface="Times New Roman"/>
              <a:ea typeface="Times New Roman"/>
              <a:cs typeface="Times New Roman"/>
              <a:sym typeface="Times New Roman"/>
            </a:endParaRPr>
          </a:p>
          <a:p>
            <a:pPr algn="l">
              <a:lnSpc>
                <a:spcPts val="2511"/>
              </a:lnSpc>
              <a:spcBef>
                <a:spcPct val="0"/>
              </a:spcBef>
            </a:pPr>
            <a:endParaRPr lang="en-US" sz="2075">
              <a:solidFill>
                <a:srgbClr val="000000"/>
              </a:solidFill>
              <a:latin typeface="Times New Roman"/>
              <a:ea typeface="Times New Roman"/>
              <a:cs typeface="Times New Roman"/>
              <a:sym typeface="Times New Roman"/>
            </a:endParaRPr>
          </a:p>
        </p:txBody>
      </p:sp>
      <p:sp>
        <p:nvSpPr>
          <p:cNvPr id="16" name="TextBox 16"/>
          <p:cNvSpPr txBox="1"/>
          <p:nvPr/>
        </p:nvSpPr>
        <p:spPr>
          <a:xfrm>
            <a:off x="1336324" y="2036463"/>
            <a:ext cx="3405304" cy="444387"/>
          </a:xfrm>
          <a:prstGeom prst="rect">
            <a:avLst/>
          </a:prstGeom>
        </p:spPr>
        <p:txBody>
          <a:bodyPr lIns="0" tIns="0" rIns="0" bIns="0" rtlCol="0" anchor="t">
            <a:spAutoFit/>
          </a:bodyPr>
          <a:lstStyle/>
          <a:p>
            <a:pPr algn="ctr">
              <a:lnSpc>
                <a:spcPts val="3116"/>
              </a:lnSpc>
              <a:spcBef>
                <a:spcPct val="0"/>
              </a:spcBef>
            </a:pPr>
            <a:r>
              <a:rPr lang="en-US" sz="2575" b="1">
                <a:solidFill>
                  <a:srgbClr val="000000"/>
                </a:solidFill>
                <a:latin typeface="Times New Roman Bold"/>
                <a:ea typeface="Times New Roman Bold"/>
                <a:cs typeface="Times New Roman Bold"/>
                <a:sym typeface="Times New Roman Bold"/>
              </a:rPr>
              <a:t>Cost Optimization</a:t>
            </a:r>
          </a:p>
        </p:txBody>
      </p:sp>
      <p:sp>
        <p:nvSpPr>
          <p:cNvPr id="17" name="TextBox 17"/>
          <p:cNvSpPr txBox="1"/>
          <p:nvPr/>
        </p:nvSpPr>
        <p:spPr>
          <a:xfrm>
            <a:off x="6051553" y="2953468"/>
            <a:ext cx="3405304" cy="406591"/>
          </a:xfrm>
          <a:prstGeom prst="rect">
            <a:avLst/>
          </a:prstGeom>
        </p:spPr>
        <p:txBody>
          <a:bodyPr lIns="0" tIns="0" rIns="0" bIns="0" rtlCol="0" anchor="t">
            <a:spAutoFit/>
          </a:bodyPr>
          <a:lstStyle/>
          <a:p>
            <a:pPr algn="ctr">
              <a:lnSpc>
                <a:spcPts val="2874"/>
              </a:lnSpc>
              <a:spcBef>
                <a:spcPct val="0"/>
              </a:spcBef>
            </a:pPr>
            <a:endParaRPr/>
          </a:p>
        </p:txBody>
      </p:sp>
      <p:sp>
        <p:nvSpPr>
          <p:cNvPr id="18" name="TextBox 18"/>
          <p:cNvSpPr txBox="1"/>
          <p:nvPr/>
        </p:nvSpPr>
        <p:spPr>
          <a:xfrm>
            <a:off x="7293009" y="2023451"/>
            <a:ext cx="3405304" cy="444387"/>
          </a:xfrm>
          <a:prstGeom prst="rect">
            <a:avLst/>
          </a:prstGeom>
        </p:spPr>
        <p:txBody>
          <a:bodyPr lIns="0" tIns="0" rIns="0" bIns="0" rtlCol="0" anchor="t">
            <a:spAutoFit/>
          </a:bodyPr>
          <a:lstStyle/>
          <a:p>
            <a:pPr algn="ctr">
              <a:lnSpc>
                <a:spcPts val="3116"/>
              </a:lnSpc>
              <a:spcBef>
                <a:spcPct val="0"/>
              </a:spcBef>
            </a:pPr>
            <a:r>
              <a:rPr lang="en-US" sz="2575" b="1">
                <a:solidFill>
                  <a:srgbClr val="000000"/>
                </a:solidFill>
                <a:latin typeface="Times New Roman Bold"/>
                <a:ea typeface="Times New Roman Bold"/>
                <a:cs typeface="Times New Roman Bold"/>
                <a:sym typeface="Times New Roman Bold"/>
              </a:rPr>
              <a:t>Subcontractor Efficiency</a:t>
            </a:r>
          </a:p>
        </p:txBody>
      </p:sp>
      <p:sp>
        <p:nvSpPr>
          <p:cNvPr id="19" name="TextBox 19"/>
          <p:cNvSpPr txBox="1"/>
          <p:nvPr/>
        </p:nvSpPr>
        <p:spPr>
          <a:xfrm>
            <a:off x="12634604" y="2036463"/>
            <a:ext cx="3405304" cy="444387"/>
          </a:xfrm>
          <a:prstGeom prst="rect">
            <a:avLst/>
          </a:prstGeom>
        </p:spPr>
        <p:txBody>
          <a:bodyPr lIns="0" tIns="0" rIns="0" bIns="0" rtlCol="0" anchor="t">
            <a:spAutoFit/>
          </a:bodyPr>
          <a:lstStyle/>
          <a:p>
            <a:pPr algn="ctr">
              <a:lnSpc>
                <a:spcPts val="3116"/>
              </a:lnSpc>
              <a:spcBef>
                <a:spcPct val="0"/>
              </a:spcBef>
            </a:pPr>
            <a:r>
              <a:rPr lang="en-US" sz="2575" b="1">
                <a:solidFill>
                  <a:srgbClr val="000000"/>
                </a:solidFill>
                <a:latin typeface="Times New Roman Bold"/>
                <a:ea typeface="Times New Roman Bold"/>
                <a:cs typeface="Times New Roman Bold"/>
                <a:sym typeface="Times New Roman Bold"/>
              </a:rPr>
              <a:t>Risk Mitigation</a:t>
            </a:r>
          </a:p>
        </p:txBody>
      </p:sp>
      <p:sp>
        <p:nvSpPr>
          <p:cNvPr id="20" name="TextBox 20"/>
          <p:cNvSpPr txBox="1"/>
          <p:nvPr/>
        </p:nvSpPr>
        <p:spPr>
          <a:xfrm>
            <a:off x="6542360" y="2675511"/>
            <a:ext cx="5143455" cy="2254789"/>
          </a:xfrm>
          <a:prstGeom prst="rect">
            <a:avLst/>
          </a:prstGeom>
        </p:spPr>
        <p:txBody>
          <a:bodyPr lIns="0" tIns="0" rIns="0" bIns="0" rtlCol="0" anchor="t">
            <a:spAutoFit/>
          </a:bodyPr>
          <a:lstStyle/>
          <a:p>
            <a:pPr marL="448131" lvl="1" indent="-224065" algn="l">
              <a:lnSpc>
                <a:spcPts val="2511"/>
              </a:lnSpc>
              <a:buFont typeface="Arial"/>
              <a:buChar char="•"/>
            </a:pPr>
            <a:r>
              <a:rPr lang="en-US" sz="2075">
                <a:solidFill>
                  <a:srgbClr val="000000"/>
                </a:solidFill>
                <a:latin typeface="Times New Roman"/>
                <a:ea typeface="Times New Roman"/>
                <a:cs typeface="Times New Roman"/>
                <a:sym typeface="Times New Roman"/>
              </a:rPr>
              <a:t>Short term, prioritize negotiating  Stage 1 Shift 1 labor hours capacity increase (as seen in Variation 1) to reduce outsourcing costs.</a:t>
            </a:r>
          </a:p>
          <a:p>
            <a:pPr algn="l">
              <a:lnSpc>
                <a:spcPts val="2511"/>
              </a:lnSpc>
            </a:pPr>
            <a:endParaRPr lang="en-US" sz="2075">
              <a:solidFill>
                <a:srgbClr val="000000"/>
              </a:solidFill>
              <a:latin typeface="Times New Roman"/>
              <a:ea typeface="Times New Roman"/>
              <a:cs typeface="Times New Roman"/>
              <a:sym typeface="Times New Roman"/>
            </a:endParaRPr>
          </a:p>
          <a:p>
            <a:pPr marL="448131" lvl="1" indent="-224065" algn="l">
              <a:lnSpc>
                <a:spcPts val="2511"/>
              </a:lnSpc>
              <a:spcBef>
                <a:spcPct val="0"/>
              </a:spcBef>
              <a:buFont typeface="Arial"/>
              <a:buChar char="•"/>
            </a:pPr>
            <a:r>
              <a:rPr lang="en-US" sz="2075">
                <a:solidFill>
                  <a:srgbClr val="000000"/>
                </a:solidFill>
                <a:latin typeface="Times New Roman"/>
                <a:ea typeface="Times New Roman"/>
                <a:cs typeface="Times New Roman"/>
                <a:sym typeface="Times New Roman"/>
              </a:rPr>
              <a:t>Increase overall labor capacity to reduce dependancy on outsourcing long term.</a:t>
            </a:r>
          </a:p>
        </p:txBody>
      </p:sp>
      <p:sp>
        <p:nvSpPr>
          <p:cNvPr id="21" name="TextBox 21"/>
          <p:cNvSpPr txBox="1"/>
          <p:nvPr/>
        </p:nvSpPr>
        <p:spPr>
          <a:xfrm>
            <a:off x="12523906" y="2675511"/>
            <a:ext cx="4122379" cy="1311814"/>
          </a:xfrm>
          <a:prstGeom prst="rect">
            <a:avLst/>
          </a:prstGeom>
        </p:spPr>
        <p:txBody>
          <a:bodyPr lIns="0" tIns="0" rIns="0" bIns="0" rtlCol="0" anchor="t">
            <a:spAutoFit/>
          </a:bodyPr>
          <a:lstStyle/>
          <a:p>
            <a:pPr marL="448131" lvl="1" indent="-224065" algn="l">
              <a:lnSpc>
                <a:spcPts val="2511"/>
              </a:lnSpc>
              <a:spcBef>
                <a:spcPct val="0"/>
              </a:spcBef>
              <a:buFont typeface="Arial"/>
              <a:buChar char="•"/>
            </a:pPr>
            <a:r>
              <a:rPr lang="en-US" sz="2075">
                <a:solidFill>
                  <a:srgbClr val="000000"/>
                </a:solidFill>
                <a:latin typeface="Times New Roman"/>
                <a:ea typeface="Times New Roman"/>
                <a:cs typeface="Times New Roman"/>
                <a:sym typeface="Times New Roman"/>
              </a:rPr>
              <a:t>Supply Chain Hedging</a:t>
            </a:r>
            <a:r>
              <a:rPr lang="en-US" sz="2075" b="1">
                <a:solidFill>
                  <a:srgbClr val="000000"/>
                </a:solidFill>
                <a:latin typeface="Times New Roman Bold"/>
                <a:ea typeface="Times New Roman Bold"/>
                <a:cs typeface="Times New Roman Bold"/>
                <a:sym typeface="Times New Roman Bold"/>
              </a:rPr>
              <a:t>:</a:t>
            </a:r>
            <a:r>
              <a:rPr lang="en-US" sz="2075">
                <a:solidFill>
                  <a:srgbClr val="000000"/>
                </a:solidFill>
                <a:latin typeface="Times New Roman"/>
                <a:ea typeface="Times New Roman"/>
                <a:cs typeface="Times New Roman"/>
                <a:sym typeface="Times New Roman"/>
              </a:rPr>
              <a:t> Develop strategies to mitigate raw material cost volatility due to crude oil price fluctuations.</a:t>
            </a:r>
          </a:p>
        </p:txBody>
      </p:sp>
      <p:sp>
        <p:nvSpPr>
          <p:cNvPr id="22" name="TextBox 22"/>
          <p:cNvSpPr txBox="1"/>
          <p:nvPr/>
        </p:nvSpPr>
        <p:spPr>
          <a:xfrm>
            <a:off x="10342487" y="5398093"/>
            <a:ext cx="3896651" cy="834929"/>
          </a:xfrm>
          <a:prstGeom prst="rect">
            <a:avLst/>
          </a:prstGeom>
        </p:spPr>
        <p:txBody>
          <a:bodyPr lIns="0" tIns="0" rIns="0" bIns="0" rtlCol="0" anchor="t">
            <a:spAutoFit/>
          </a:bodyPr>
          <a:lstStyle/>
          <a:p>
            <a:pPr algn="ctr">
              <a:lnSpc>
                <a:spcPts val="3116"/>
              </a:lnSpc>
              <a:spcBef>
                <a:spcPct val="0"/>
              </a:spcBef>
            </a:pPr>
            <a:r>
              <a:rPr lang="en-US" sz="2575" b="1">
                <a:solidFill>
                  <a:srgbClr val="000000"/>
                </a:solidFill>
                <a:latin typeface="Times New Roman Bold"/>
                <a:ea typeface="Times New Roman Bold"/>
                <a:cs typeface="Times New Roman Bold"/>
                <a:sym typeface="Times New Roman Bold"/>
              </a:rPr>
              <a:t>Sustainability and Market Strategy</a:t>
            </a:r>
          </a:p>
        </p:txBody>
      </p:sp>
      <p:sp>
        <p:nvSpPr>
          <p:cNvPr id="23" name="TextBox 23"/>
          <p:cNvSpPr txBox="1"/>
          <p:nvPr/>
        </p:nvSpPr>
        <p:spPr>
          <a:xfrm>
            <a:off x="9600825" y="6175839"/>
            <a:ext cx="4470180" cy="3512089"/>
          </a:xfrm>
          <a:prstGeom prst="rect">
            <a:avLst/>
          </a:prstGeom>
        </p:spPr>
        <p:txBody>
          <a:bodyPr lIns="0" tIns="0" rIns="0" bIns="0" rtlCol="0" anchor="t">
            <a:spAutoFit/>
          </a:bodyPr>
          <a:lstStyle/>
          <a:p>
            <a:pPr marL="448131" lvl="1" indent="-224065" algn="l">
              <a:lnSpc>
                <a:spcPts val="2511"/>
              </a:lnSpc>
              <a:buFont typeface="Arial"/>
              <a:buChar char="•"/>
            </a:pPr>
            <a:r>
              <a:rPr lang="en-US" sz="2075">
                <a:solidFill>
                  <a:srgbClr val="000000"/>
                </a:solidFill>
                <a:latin typeface="Times New Roman"/>
                <a:ea typeface="Times New Roman"/>
                <a:cs typeface="Times New Roman"/>
                <a:sym typeface="Times New Roman"/>
              </a:rPr>
              <a:t>Sustainable Practices:</a:t>
            </a:r>
            <a:r>
              <a:rPr lang="en-US" sz="2075" b="1">
                <a:solidFill>
                  <a:srgbClr val="000000"/>
                </a:solidFill>
                <a:latin typeface="Times New Roman Bold"/>
                <a:ea typeface="Times New Roman Bold"/>
                <a:cs typeface="Times New Roman Bold"/>
                <a:sym typeface="Times New Roman Bold"/>
              </a:rPr>
              <a:t> </a:t>
            </a:r>
            <a:r>
              <a:rPr lang="en-US" sz="2075">
                <a:solidFill>
                  <a:srgbClr val="000000"/>
                </a:solidFill>
                <a:latin typeface="Times New Roman"/>
                <a:ea typeface="Times New Roman"/>
                <a:cs typeface="Times New Roman"/>
                <a:sym typeface="Times New Roman"/>
              </a:rPr>
              <a:t>Intensify efforts if sustainable sourcing can reduce environmental impact by 20% and increase consumer purchase intent by 40%.</a:t>
            </a:r>
          </a:p>
          <a:p>
            <a:pPr algn="l">
              <a:lnSpc>
                <a:spcPts val="2511"/>
              </a:lnSpc>
            </a:pPr>
            <a:endParaRPr lang="en-US" sz="2075">
              <a:solidFill>
                <a:srgbClr val="000000"/>
              </a:solidFill>
              <a:latin typeface="Times New Roman"/>
              <a:ea typeface="Times New Roman"/>
              <a:cs typeface="Times New Roman"/>
              <a:sym typeface="Times New Roman"/>
            </a:endParaRPr>
          </a:p>
          <a:p>
            <a:pPr marL="448131" lvl="1" indent="-224065" algn="l">
              <a:lnSpc>
                <a:spcPts val="2511"/>
              </a:lnSpc>
              <a:buFont typeface="Arial"/>
              <a:buChar char="•"/>
            </a:pPr>
            <a:r>
              <a:rPr lang="en-US" sz="2075">
                <a:solidFill>
                  <a:srgbClr val="000000"/>
                </a:solidFill>
                <a:latin typeface="Times New Roman"/>
                <a:ea typeface="Times New Roman"/>
                <a:cs typeface="Times New Roman"/>
                <a:sym typeface="Times New Roman"/>
              </a:rPr>
              <a:t>Focus on Asia-Pacific: Customize products for the Asia-Pacific market to potentially increase market share by 15%.</a:t>
            </a:r>
          </a:p>
          <a:p>
            <a:pPr algn="l">
              <a:lnSpc>
                <a:spcPts val="2511"/>
              </a:lnSpc>
              <a:spcBef>
                <a:spcPct val="0"/>
              </a:spcBef>
            </a:pPr>
            <a:endParaRPr lang="en-US" sz="2075">
              <a:solidFill>
                <a:srgbClr val="000000"/>
              </a:solidFill>
              <a:latin typeface="Times New Roman"/>
              <a:ea typeface="Times New Roman"/>
              <a:cs typeface="Times New Roman"/>
              <a:sym typeface="Times New Roman"/>
            </a:endParaRPr>
          </a:p>
        </p:txBody>
      </p:sp>
      <p:sp>
        <p:nvSpPr>
          <p:cNvPr id="24" name="TextBox 24"/>
          <p:cNvSpPr txBox="1"/>
          <p:nvPr/>
        </p:nvSpPr>
        <p:spPr>
          <a:xfrm>
            <a:off x="3974490" y="5668825"/>
            <a:ext cx="3896651" cy="444387"/>
          </a:xfrm>
          <a:prstGeom prst="rect">
            <a:avLst/>
          </a:prstGeom>
        </p:spPr>
        <p:txBody>
          <a:bodyPr lIns="0" tIns="0" rIns="0" bIns="0" rtlCol="0" anchor="t">
            <a:spAutoFit/>
          </a:bodyPr>
          <a:lstStyle/>
          <a:p>
            <a:pPr algn="ctr">
              <a:lnSpc>
                <a:spcPts val="3116"/>
              </a:lnSpc>
              <a:spcBef>
                <a:spcPct val="0"/>
              </a:spcBef>
            </a:pPr>
            <a:r>
              <a:rPr lang="en-US" sz="2575" b="1">
                <a:solidFill>
                  <a:srgbClr val="000000"/>
                </a:solidFill>
                <a:latin typeface="Times New Roman Bold"/>
                <a:ea typeface="Times New Roman Bold"/>
                <a:cs typeface="Times New Roman Bold"/>
                <a:sym typeface="Times New Roman Bold"/>
              </a:rPr>
              <a:t>Performance Metrics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57414" y="-210992"/>
            <a:ext cx="19002828" cy="10708984"/>
          </a:xfrm>
          <a:custGeom>
            <a:avLst/>
            <a:gdLst/>
            <a:ahLst/>
            <a:cxnLst/>
            <a:rect l="l" t="t" r="r" b="b"/>
            <a:pathLst>
              <a:path w="19002828" h="10708984">
                <a:moveTo>
                  <a:pt x="0" y="0"/>
                </a:moveTo>
                <a:lnTo>
                  <a:pt x="19002828" y="0"/>
                </a:lnTo>
                <a:lnTo>
                  <a:pt x="19002828" y="10708984"/>
                </a:lnTo>
                <a:lnTo>
                  <a:pt x="0" y="10708984"/>
                </a:lnTo>
                <a:lnTo>
                  <a:pt x="0" y="0"/>
                </a:lnTo>
                <a:close/>
              </a:path>
            </a:pathLst>
          </a:custGeom>
          <a:blipFill>
            <a:blip r:embed="rId2">
              <a:alphaModFix amt="44999"/>
            </a:blip>
            <a:stretch>
              <a:fillRect t="-7868" b="-10578"/>
            </a:stretch>
          </a:blipFill>
        </p:spPr>
        <p:txBody>
          <a:bodyPr/>
          <a:lstStyle/>
          <a:p>
            <a:endParaRPr lang="en-US"/>
          </a:p>
        </p:txBody>
      </p:sp>
      <p:grpSp>
        <p:nvGrpSpPr>
          <p:cNvPr id="3" name="Group 3"/>
          <p:cNvGrpSpPr>
            <a:grpSpLocks noChangeAspect="1"/>
          </p:cNvGrpSpPr>
          <p:nvPr/>
        </p:nvGrpSpPr>
        <p:grpSpPr>
          <a:xfrm>
            <a:off x="6348088" y="1907078"/>
            <a:ext cx="2271008" cy="2760230"/>
            <a:chOff x="0" y="0"/>
            <a:chExt cx="7336282" cy="8916670"/>
          </a:xfrm>
        </p:grpSpPr>
        <p:sp>
          <p:nvSpPr>
            <p:cNvPr id="4" name="Freeform 4"/>
            <p:cNvSpPr/>
            <p:nvPr/>
          </p:nvSpPr>
          <p:spPr>
            <a:xfrm>
              <a:off x="6350" y="6350"/>
              <a:ext cx="7323582" cy="8903970"/>
            </a:xfrm>
            <a:custGeom>
              <a:avLst/>
              <a:gdLst/>
              <a:ahLst/>
              <a:cxnLst/>
              <a:rect l="l" t="t" r="r" b="b"/>
              <a:pathLst>
                <a:path w="7323582" h="8903970">
                  <a:moveTo>
                    <a:pt x="7323582" y="8903970"/>
                  </a:moveTo>
                  <a:lnTo>
                    <a:pt x="0" y="8903970"/>
                  </a:lnTo>
                  <a:lnTo>
                    <a:pt x="0" y="3613404"/>
                  </a:lnTo>
                  <a:cubicBezTo>
                    <a:pt x="19177" y="2098929"/>
                    <a:pt x="1000760" y="729742"/>
                    <a:pt x="2442464" y="205867"/>
                  </a:cubicBezTo>
                  <a:lnTo>
                    <a:pt x="2452751" y="202184"/>
                  </a:lnTo>
                  <a:lnTo>
                    <a:pt x="2460752" y="200152"/>
                  </a:lnTo>
                  <a:cubicBezTo>
                    <a:pt x="2460625" y="200152"/>
                    <a:pt x="2461895" y="199771"/>
                    <a:pt x="2463546" y="199136"/>
                  </a:cubicBezTo>
                  <a:lnTo>
                    <a:pt x="2472436" y="195834"/>
                  </a:lnTo>
                  <a:cubicBezTo>
                    <a:pt x="2855341" y="65913"/>
                    <a:pt x="3254883" y="0"/>
                    <a:pt x="3659759" y="0"/>
                  </a:cubicBezTo>
                  <a:lnTo>
                    <a:pt x="3663696" y="0"/>
                  </a:lnTo>
                  <a:cubicBezTo>
                    <a:pt x="4068699" y="0"/>
                    <a:pt x="4468114" y="65913"/>
                    <a:pt x="4851146" y="195834"/>
                  </a:cubicBezTo>
                  <a:lnTo>
                    <a:pt x="4860036" y="199136"/>
                  </a:lnTo>
                  <a:cubicBezTo>
                    <a:pt x="4861560" y="199771"/>
                    <a:pt x="4862957" y="200152"/>
                    <a:pt x="4863465" y="200279"/>
                  </a:cubicBezTo>
                  <a:lnTo>
                    <a:pt x="4870323" y="201930"/>
                  </a:lnTo>
                  <a:lnTo>
                    <a:pt x="4880610" y="205613"/>
                  </a:lnTo>
                  <a:cubicBezTo>
                    <a:pt x="6322568" y="729488"/>
                    <a:pt x="7304405" y="2098802"/>
                    <a:pt x="7323455" y="3613150"/>
                  </a:cubicBezTo>
                  <a:lnTo>
                    <a:pt x="7323582" y="8903970"/>
                  </a:lnTo>
                  <a:close/>
                  <a:moveTo>
                    <a:pt x="19050" y="8884920"/>
                  </a:moveTo>
                  <a:lnTo>
                    <a:pt x="7304659" y="8884920"/>
                  </a:lnTo>
                  <a:lnTo>
                    <a:pt x="7304659" y="3613404"/>
                  </a:lnTo>
                  <a:cubicBezTo>
                    <a:pt x="7285609" y="2107184"/>
                    <a:pt x="6308979" y="744855"/>
                    <a:pt x="4874260" y="223647"/>
                  </a:cubicBezTo>
                  <a:lnTo>
                    <a:pt x="4864989" y="220218"/>
                  </a:lnTo>
                  <a:lnTo>
                    <a:pt x="4858893" y="218821"/>
                  </a:lnTo>
                  <a:cubicBezTo>
                    <a:pt x="4858003" y="218567"/>
                    <a:pt x="4855464" y="217805"/>
                    <a:pt x="4852924" y="216789"/>
                  </a:cubicBezTo>
                  <a:lnTo>
                    <a:pt x="4845177" y="213868"/>
                  </a:lnTo>
                  <a:cubicBezTo>
                    <a:pt x="4464177" y="84582"/>
                    <a:pt x="4066667" y="19050"/>
                    <a:pt x="3663823" y="19050"/>
                  </a:cubicBezTo>
                  <a:lnTo>
                    <a:pt x="3659886" y="19050"/>
                  </a:lnTo>
                  <a:cubicBezTo>
                    <a:pt x="3257042" y="19050"/>
                    <a:pt x="2859532" y="84582"/>
                    <a:pt x="2478532" y="213868"/>
                  </a:cubicBezTo>
                  <a:lnTo>
                    <a:pt x="2470785" y="216789"/>
                  </a:lnTo>
                  <a:cubicBezTo>
                    <a:pt x="2468626" y="217678"/>
                    <a:pt x="2466467" y="218313"/>
                    <a:pt x="2465959" y="218567"/>
                  </a:cubicBezTo>
                  <a:lnTo>
                    <a:pt x="2458212" y="220472"/>
                  </a:lnTo>
                  <a:lnTo>
                    <a:pt x="2448941" y="223901"/>
                  </a:lnTo>
                  <a:cubicBezTo>
                    <a:pt x="1014603" y="744855"/>
                    <a:pt x="38100" y="2107057"/>
                    <a:pt x="19050" y="3613531"/>
                  </a:cubicBezTo>
                  <a:lnTo>
                    <a:pt x="19050" y="8884920"/>
                  </a:lnTo>
                  <a:close/>
                </a:path>
              </a:pathLst>
            </a:custGeom>
            <a:solidFill>
              <a:srgbClr val="130E0C"/>
            </a:solidFill>
          </p:spPr>
          <p:txBody>
            <a:bodyPr/>
            <a:lstStyle/>
            <a:p>
              <a:endParaRPr lang="en-US"/>
            </a:p>
          </p:txBody>
        </p:sp>
        <p:sp>
          <p:nvSpPr>
            <p:cNvPr id="5" name="Freeform 5"/>
            <p:cNvSpPr/>
            <p:nvPr/>
          </p:nvSpPr>
          <p:spPr>
            <a:xfrm>
              <a:off x="155575" y="155575"/>
              <a:ext cx="7025387" cy="8605520"/>
            </a:xfrm>
            <a:custGeom>
              <a:avLst/>
              <a:gdLst/>
              <a:ahLst/>
              <a:cxnLst/>
              <a:rect l="l" t="t" r="r" b="b"/>
              <a:pathLst>
                <a:path w="7025387" h="8605520">
                  <a:moveTo>
                    <a:pt x="0" y="8605520"/>
                  </a:moveTo>
                  <a:lnTo>
                    <a:pt x="0" y="3465957"/>
                  </a:lnTo>
                  <a:cubicBezTo>
                    <a:pt x="18415" y="2013458"/>
                    <a:pt x="960374" y="699643"/>
                    <a:pt x="2344166" y="196977"/>
                  </a:cubicBezTo>
                  <a:lnTo>
                    <a:pt x="2347087" y="195961"/>
                  </a:lnTo>
                  <a:cubicBezTo>
                    <a:pt x="2351532" y="194818"/>
                    <a:pt x="2360676" y="192278"/>
                    <a:pt x="2371090" y="187960"/>
                  </a:cubicBezTo>
                  <a:cubicBezTo>
                    <a:pt x="2738247" y="63373"/>
                    <a:pt x="3121914" y="0"/>
                    <a:pt x="3510661" y="0"/>
                  </a:cubicBezTo>
                  <a:cubicBezTo>
                    <a:pt x="3511296" y="0"/>
                    <a:pt x="3511931" y="0"/>
                    <a:pt x="3512693" y="0"/>
                  </a:cubicBezTo>
                  <a:cubicBezTo>
                    <a:pt x="3513328" y="0"/>
                    <a:pt x="3513963" y="0"/>
                    <a:pt x="3514725" y="0"/>
                  </a:cubicBezTo>
                  <a:cubicBezTo>
                    <a:pt x="3903345" y="0"/>
                    <a:pt x="4287139" y="63373"/>
                    <a:pt x="4654296" y="187960"/>
                  </a:cubicBezTo>
                  <a:cubicBezTo>
                    <a:pt x="4664710" y="192278"/>
                    <a:pt x="4673854" y="194818"/>
                    <a:pt x="4678299" y="195961"/>
                  </a:cubicBezTo>
                  <a:lnTo>
                    <a:pt x="4681220" y="196977"/>
                  </a:lnTo>
                  <a:cubicBezTo>
                    <a:pt x="6065012" y="699643"/>
                    <a:pt x="7007099" y="2013458"/>
                    <a:pt x="7025387" y="3465957"/>
                  </a:cubicBezTo>
                  <a:lnTo>
                    <a:pt x="7025387" y="8605520"/>
                  </a:lnTo>
                  <a:lnTo>
                    <a:pt x="0" y="8605520"/>
                  </a:lnTo>
                  <a:close/>
                </a:path>
              </a:pathLst>
            </a:custGeom>
            <a:blipFill>
              <a:blip r:embed="rId3"/>
              <a:stretch>
                <a:fillRect t="-72" b="-72"/>
              </a:stretch>
            </a:blipFill>
          </p:spPr>
          <p:txBody>
            <a:bodyPr/>
            <a:lstStyle/>
            <a:p>
              <a:endParaRPr lang="en-US"/>
            </a:p>
          </p:txBody>
        </p:sp>
      </p:grpSp>
      <p:grpSp>
        <p:nvGrpSpPr>
          <p:cNvPr id="6" name="Group 6"/>
          <p:cNvGrpSpPr>
            <a:grpSpLocks noChangeAspect="1"/>
          </p:cNvGrpSpPr>
          <p:nvPr/>
        </p:nvGrpSpPr>
        <p:grpSpPr>
          <a:xfrm>
            <a:off x="3031052" y="1907078"/>
            <a:ext cx="2271008" cy="2760230"/>
            <a:chOff x="0" y="0"/>
            <a:chExt cx="7336282" cy="8916670"/>
          </a:xfrm>
        </p:grpSpPr>
        <p:sp>
          <p:nvSpPr>
            <p:cNvPr id="7" name="Freeform 7"/>
            <p:cNvSpPr/>
            <p:nvPr/>
          </p:nvSpPr>
          <p:spPr>
            <a:xfrm>
              <a:off x="6350" y="6350"/>
              <a:ext cx="7323582" cy="8903970"/>
            </a:xfrm>
            <a:custGeom>
              <a:avLst/>
              <a:gdLst/>
              <a:ahLst/>
              <a:cxnLst/>
              <a:rect l="l" t="t" r="r" b="b"/>
              <a:pathLst>
                <a:path w="7323582" h="8903970">
                  <a:moveTo>
                    <a:pt x="7323582" y="8903970"/>
                  </a:moveTo>
                  <a:lnTo>
                    <a:pt x="0" y="8903970"/>
                  </a:lnTo>
                  <a:lnTo>
                    <a:pt x="0" y="3613404"/>
                  </a:lnTo>
                  <a:cubicBezTo>
                    <a:pt x="19177" y="2098929"/>
                    <a:pt x="1000760" y="729742"/>
                    <a:pt x="2442464" y="205867"/>
                  </a:cubicBezTo>
                  <a:lnTo>
                    <a:pt x="2452751" y="202184"/>
                  </a:lnTo>
                  <a:lnTo>
                    <a:pt x="2460752" y="200152"/>
                  </a:lnTo>
                  <a:cubicBezTo>
                    <a:pt x="2460625" y="200152"/>
                    <a:pt x="2461895" y="199771"/>
                    <a:pt x="2463546" y="199136"/>
                  </a:cubicBezTo>
                  <a:lnTo>
                    <a:pt x="2472436" y="195834"/>
                  </a:lnTo>
                  <a:cubicBezTo>
                    <a:pt x="2855341" y="65913"/>
                    <a:pt x="3254883" y="0"/>
                    <a:pt x="3659759" y="0"/>
                  </a:cubicBezTo>
                  <a:lnTo>
                    <a:pt x="3663696" y="0"/>
                  </a:lnTo>
                  <a:cubicBezTo>
                    <a:pt x="4068699" y="0"/>
                    <a:pt x="4468114" y="65913"/>
                    <a:pt x="4851146" y="195834"/>
                  </a:cubicBezTo>
                  <a:lnTo>
                    <a:pt x="4860036" y="199136"/>
                  </a:lnTo>
                  <a:cubicBezTo>
                    <a:pt x="4861560" y="199771"/>
                    <a:pt x="4862957" y="200152"/>
                    <a:pt x="4863465" y="200279"/>
                  </a:cubicBezTo>
                  <a:lnTo>
                    <a:pt x="4870323" y="201930"/>
                  </a:lnTo>
                  <a:lnTo>
                    <a:pt x="4880610" y="205613"/>
                  </a:lnTo>
                  <a:cubicBezTo>
                    <a:pt x="6322568" y="729488"/>
                    <a:pt x="7304405" y="2098802"/>
                    <a:pt x="7323455" y="3613150"/>
                  </a:cubicBezTo>
                  <a:lnTo>
                    <a:pt x="7323582" y="8903970"/>
                  </a:lnTo>
                  <a:close/>
                  <a:moveTo>
                    <a:pt x="19050" y="8884920"/>
                  </a:moveTo>
                  <a:lnTo>
                    <a:pt x="7304659" y="8884920"/>
                  </a:lnTo>
                  <a:lnTo>
                    <a:pt x="7304659" y="3613404"/>
                  </a:lnTo>
                  <a:cubicBezTo>
                    <a:pt x="7285609" y="2107184"/>
                    <a:pt x="6308979" y="744855"/>
                    <a:pt x="4874260" y="223647"/>
                  </a:cubicBezTo>
                  <a:lnTo>
                    <a:pt x="4864989" y="220218"/>
                  </a:lnTo>
                  <a:lnTo>
                    <a:pt x="4858893" y="218821"/>
                  </a:lnTo>
                  <a:cubicBezTo>
                    <a:pt x="4858003" y="218567"/>
                    <a:pt x="4855464" y="217805"/>
                    <a:pt x="4852924" y="216789"/>
                  </a:cubicBezTo>
                  <a:lnTo>
                    <a:pt x="4845177" y="213868"/>
                  </a:lnTo>
                  <a:cubicBezTo>
                    <a:pt x="4464177" y="84582"/>
                    <a:pt x="4066667" y="19050"/>
                    <a:pt x="3663823" y="19050"/>
                  </a:cubicBezTo>
                  <a:lnTo>
                    <a:pt x="3659886" y="19050"/>
                  </a:lnTo>
                  <a:cubicBezTo>
                    <a:pt x="3257042" y="19050"/>
                    <a:pt x="2859532" y="84582"/>
                    <a:pt x="2478532" y="213868"/>
                  </a:cubicBezTo>
                  <a:lnTo>
                    <a:pt x="2470785" y="216789"/>
                  </a:lnTo>
                  <a:cubicBezTo>
                    <a:pt x="2468626" y="217678"/>
                    <a:pt x="2466467" y="218313"/>
                    <a:pt x="2465959" y="218567"/>
                  </a:cubicBezTo>
                  <a:lnTo>
                    <a:pt x="2458212" y="220472"/>
                  </a:lnTo>
                  <a:lnTo>
                    <a:pt x="2448941" y="223901"/>
                  </a:lnTo>
                  <a:cubicBezTo>
                    <a:pt x="1014603" y="744855"/>
                    <a:pt x="38100" y="2107057"/>
                    <a:pt x="19050" y="3613531"/>
                  </a:cubicBezTo>
                  <a:lnTo>
                    <a:pt x="19050" y="8884920"/>
                  </a:lnTo>
                  <a:close/>
                </a:path>
              </a:pathLst>
            </a:custGeom>
            <a:solidFill>
              <a:srgbClr val="130E0C"/>
            </a:solidFill>
          </p:spPr>
          <p:txBody>
            <a:bodyPr/>
            <a:lstStyle/>
            <a:p>
              <a:endParaRPr lang="en-US"/>
            </a:p>
          </p:txBody>
        </p:sp>
        <p:sp>
          <p:nvSpPr>
            <p:cNvPr id="8" name="Freeform 8"/>
            <p:cNvSpPr/>
            <p:nvPr/>
          </p:nvSpPr>
          <p:spPr>
            <a:xfrm>
              <a:off x="155575" y="155575"/>
              <a:ext cx="7025387" cy="8605520"/>
            </a:xfrm>
            <a:custGeom>
              <a:avLst/>
              <a:gdLst/>
              <a:ahLst/>
              <a:cxnLst/>
              <a:rect l="l" t="t" r="r" b="b"/>
              <a:pathLst>
                <a:path w="7025387" h="8605520">
                  <a:moveTo>
                    <a:pt x="0" y="8605520"/>
                  </a:moveTo>
                  <a:lnTo>
                    <a:pt x="0" y="3465957"/>
                  </a:lnTo>
                  <a:cubicBezTo>
                    <a:pt x="18415" y="2013458"/>
                    <a:pt x="960374" y="699643"/>
                    <a:pt x="2344166" y="196977"/>
                  </a:cubicBezTo>
                  <a:lnTo>
                    <a:pt x="2347087" y="195961"/>
                  </a:lnTo>
                  <a:cubicBezTo>
                    <a:pt x="2351532" y="194818"/>
                    <a:pt x="2360676" y="192278"/>
                    <a:pt x="2371090" y="187960"/>
                  </a:cubicBezTo>
                  <a:cubicBezTo>
                    <a:pt x="2738247" y="63373"/>
                    <a:pt x="3121914" y="0"/>
                    <a:pt x="3510661" y="0"/>
                  </a:cubicBezTo>
                  <a:cubicBezTo>
                    <a:pt x="3511296" y="0"/>
                    <a:pt x="3511931" y="0"/>
                    <a:pt x="3512693" y="0"/>
                  </a:cubicBezTo>
                  <a:cubicBezTo>
                    <a:pt x="3513328" y="0"/>
                    <a:pt x="3513963" y="0"/>
                    <a:pt x="3514725" y="0"/>
                  </a:cubicBezTo>
                  <a:cubicBezTo>
                    <a:pt x="3903345" y="0"/>
                    <a:pt x="4287139" y="63373"/>
                    <a:pt x="4654296" y="187960"/>
                  </a:cubicBezTo>
                  <a:cubicBezTo>
                    <a:pt x="4664710" y="192278"/>
                    <a:pt x="4673854" y="194818"/>
                    <a:pt x="4678299" y="195961"/>
                  </a:cubicBezTo>
                  <a:lnTo>
                    <a:pt x="4681220" y="196977"/>
                  </a:lnTo>
                  <a:cubicBezTo>
                    <a:pt x="6065012" y="699643"/>
                    <a:pt x="7007099" y="2013458"/>
                    <a:pt x="7025387" y="3465957"/>
                  </a:cubicBezTo>
                  <a:lnTo>
                    <a:pt x="7025387" y="8605520"/>
                  </a:lnTo>
                  <a:lnTo>
                    <a:pt x="0" y="8605520"/>
                  </a:lnTo>
                  <a:close/>
                </a:path>
              </a:pathLst>
            </a:custGeom>
            <a:blipFill>
              <a:blip r:embed="rId4"/>
              <a:stretch>
                <a:fillRect l="-11245" r="-11245"/>
              </a:stretch>
            </a:blipFill>
          </p:spPr>
          <p:txBody>
            <a:bodyPr/>
            <a:lstStyle/>
            <a:p>
              <a:endParaRPr lang="en-US"/>
            </a:p>
          </p:txBody>
        </p:sp>
      </p:grpSp>
      <p:grpSp>
        <p:nvGrpSpPr>
          <p:cNvPr id="9" name="Group 9"/>
          <p:cNvGrpSpPr>
            <a:grpSpLocks noChangeAspect="1"/>
          </p:cNvGrpSpPr>
          <p:nvPr/>
        </p:nvGrpSpPr>
        <p:grpSpPr>
          <a:xfrm>
            <a:off x="9665124" y="1907078"/>
            <a:ext cx="2271008" cy="2760230"/>
            <a:chOff x="0" y="0"/>
            <a:chExt cx="7336282" cy="8916670"/>
          </a:xfrm>
        </p:grpSpPr>
        <p:sp>
          <p:nvSpPr>
            <p:cNvPr id="10" name="Freeform 10"/>
            <p:cNvSpPr/>
            <p:nvPr/>
          </p:nvSpPr>
          <p:spPr>
            <a:xfrm>
              <a:off x="6350" y="6350"/>
              <a:ext cx="7323582" cy="8903970"/>
            </a:xfrm>
            <a:custGeom>
              <a:avLst/>
              <a:gdLst/>
              <a:ahLst/>
              <a:cxnLst/>
              <a:rect l="l" t="t" r="r" b="b"/>
              <a:pathLst>
                <a:path w="7323582" h="8903970">
                  <a:moveTo>
                    <a:pt x="7323582" y="8903970"/>
                  </a:moveTo>
                  <a:lnTo>
                    <a:pt x="0" y="8903970"/>
                  </a:lnTo>
                  <a:lnTo>
                    <a:pt x="0" y="3613404"/>
                  </a:lnTo>
                  <a:cubicBezTo>
                    <a:pt x="19177" y="2098929"/>
                    <a:pt x="1000760" y="729742"/>
                    <a:pt x="2442464" y="205867"/>
                  </a:cubicBezTo>
                  <a:lnTo>
                    <a:pt x="2452751" y="202184"/>
                  </a:lnTo>
                  <a:lnTo>
                    <a:pt x="2460752" y="200152"/>
                  </a:lnTo>
                  <a:cubicBezTo>
                    <a:pt x="2460625" y="200152"/>
                    <a:pt x="2461895" y="199771"/>
                    <a:pt x="2463546" y="199136"/>
                  </a:cubicBezTo>
                  <a:lnTo>
                    <a:pt x="2472436" y="195834"/>
                  </a:lnTo>
                  <a:cubicBezTo>
                    <a:pt x="2855341" y="65913"/>
                    <a:pt x="3254883" y="0"/>
                    <a:pt x="3659759" y="0"/>
                  </a:cubicBezTo>
                  <a:lnTo>
                    <a:pt x="3663696" y="0"/>
                  </a:lnTo>
                  <a:cubicBezTo>
                    <a:pt x="4068699" y="0"/>
                    <a:pt x="4468114" y="65913"/>
                    <a:pt x="4851146" y="195834"/>
                  </a:cubicBezTo>
                  <a:lnTo>
                    <a:pt x="4860036" y="199136"/>
                  </a:lnTo>
                  <a:cubicBezTo>
                    <a:pt x="4861560" y="199771"/>
                    <a:pt x="4862957" y="200152"/>
                    <a:pt x="4863465" y="200279"/>
                  </a:cubicBezTo>
                  <a:lnTo>
                    <a:pt x="4870323" y="201930"/>
                  </a:lnTo>
                  <a:lnTo>
                    <a:pt x="4880610" y="205613"/>
                  </a:lnTo>
                  <a:cubicBezTo>
                    <a:pt x="6322568" y="729488"/>
                    <a:pt x="7304405" y="2098802"/>
                    <a:pt x="7323455" y="3613150"/>
                  </a:cubicBezTo>
                  <a:lnTo>
                    <a:pt x="7323582" y="8903970"/>
                  </a:lnTo>
                  <a:close/>
                  <a:moveTo>
                    <a:pt x="19050" y="8884920"/>
                  </a:moveTo>
                  <a:lnTo>
                    <a:pt x="7304659" y="8884920"/>
                  </a:lnTo>
                  <a:lnTo>
                    <a:pt x="7304659" y="3613404"/>
                  </a:lnTo>
                  <a:cubicBezTo>
                    <a:pt x="7285609" y="2107184"/>
                    <a:pt x="6308979" y="744855"/>
                    <a:pt x="4874260" y="223647"/>
                  </a:cubicBezTo>
                  <a:lnTo>
                    <a:pt x="4864989" y="220218"/>
                  </a:lnTo>
                  <a:lnTo>
                    <a:pt x="4858893" y="218821"/>
                  </a:lnTo>
                  <a:cubicBezTo>
                    <a:pt x="4858003" y="218567"/>
                    <a:pt x="4855464" y="217805"/>
                    <a:pt x="4852924" y="216789"/>
                  </a:cubicBezTo>
                  <a:lnTo>
                    <a:pt x="4845177" y="213868"/>
                  </a:lnTo>
                  <a:cubicBezTo>
                    <a:pt x="4464177" y="84582"/>
                    <a:pt x="4066667" y="19050"/>
                    <a:pt x="3663823" y="19050"/>
                  </a:cubicBezTo>
                  <a:lnTo>
                    <a:pt x="3659886" y="19050"/>
                  </a:lnTo>
                  <a:cubicBezTo>
                    <a:pt x="3257042" y="19050"/>
                    <a:pt x="2859532" y="84582"/>
                    <a:pt x="2478532" y="213868"/>
                  </a:cubicBezTo>
                  <a:lnTo>
                    <a:pt x="2470785" y="216789"/>
                  </a:lnTo>
                  <a:cubicBezTo>
                    <a:pt x="2468626" y="217678"/>
                    <a:pt x="2466467" y="218313"/>
                    <a:pt x="2465959" y="218567"/>
                  </a:cubicBezTo>
                  <a:lnTo>
                    <a:pt x="2458212" y="220472"/>
                  </a:lnTo>
                  <a:lnTo>
                    <a:pt x="2448941" y="223901"/>
                  </a:lnTo>
                  <a:cubicBezTo>
                    <a:pt x="1014603" y="744855"/>
                    <a:pt x="38100" y="2107057"/>
                    <a:pt x="19050" y="3613531"/>
                  </a:cubicBezTo>
                  <a:lnTo>
                    <a:pt x="19050" y="8884920"/>
                  </a:lnTo>
                  <a:close/>
                </a:path>
              </a:pathLst>
            </a:custGeom>
            <a:solidFill>
              <a:srgbClr val="130E0C"/>
            </a:solidFill>
          </p:spPr>
          <p:txBody>
            <a:bodyPr/>
            <a:lstStyle/>
            <a:p>
              <a:endParaRPr lang="en-US"/>
            </a:p>
          </p:txBody>
        </p:sp>
        <p:sp>
          <p:nvSpPr>
            <p:cNvPr id="11" name="Freeform 11"/>
            <p:cNvSpPr/>
            <p:nvPr/>
          </p:nvSpPr>
          <p:spPr>
            <a:xfrm>
              <a:off x="155575" y="155575"/>
              <a:ext cx="7025387" cy="8605520"/>
            </a:xfrm>
            <a:custGeom>
              <a:avLst/>
              <a:gdLst/>
              <a:ahLst/>
              <a:cxnLst/>
              <a:rect l="l" t="t" r="r" b="b"/>
              <a:pathLst>
                <a:path w="7025387" h="8605520">
                  <a:moveTo>
                    <a:pt x="0" y="8605520"/>
                  </a:moveTo>
                  <a:lnTo>
                    <a:pt x="0" y="3465957"/>
                  </a:lnTo>
                  <a:cubicBezTo>
                    <a:pt x="18415" y="2013458"/>
                    <a:pt x="960374" y="699643"/>
                    <a:pt x="2344166" y="196977"/>
                  </a:cubicBezTo>
                  <a:lnTo>
                    <a:pt x="2347087" y="195961"/>
                  </a:lnTo>
                  <a:cubicBezTo>
                    <a:pt x="2351532" y="194818"/>
                    <a:pt x="2360676" y="192278"/>
                    <a:pt x="2371090" y="187960"/>
                  </a:cubicBezTo>
                  <a:cubicBezTo>
                    <a:pt x="2738247" y="63373"/>
                    <a:pt x="3121914" y="0"/>
                    <a:pt x="3510661" y="0"/>
                  </a:cubicBezTo>
                  <a:cubicBezTo>
                    <a:pt x="3511296" y="0"/>
                    <a:pt x="3511931" y="0"/>
                    <a:pt x="3512693" y="0"/>
                  </a:cubicBezTo>
                  <a:cubicBezTo>
                    <a:pt x="3513328" y="0"/>
                    <a:pt x="3513963" y="0"/>
                    <a:pt x="3514725" y="0"/>
                  </a:cubicBezTo>
                  <a:cubicBezTo>
                    <a:pt x="3903345" y="0"/>
                    <a:pt x="4287139" y="63373"/>
                    <a:pt x="4654296" y="187960"/>
                  </a:cubicBezTo>
                  <a:cubicBezTo>
                    <a:pt x="4664710" y="192278"/>
                    <a:pt x="4673854" y="194818"/>
                    <a:pt x="4678299" y="195961"/>
                  </a:cubicBezTo>
                  <a:lnTo>
                    <a:pt x="4681220" y="196977"/>
                  </a:lnTo>
                  <a:cubicBezTo>
                    <a:pt x="6065012" y="699643"/>
                    <a:pt x="7007099" y="2013458"/>
                    <a:pt x="7025387" y="3465957"/>
                  </a:cubicBezTo>
                  <a:lnTo>
                    <a:pt x="7025387" y="8605520"/>
                  </a:lnTo>
                  <a:lnTo>
                    <a:pt x="0" y="8605520"/>
                  </a:lnTo>
                  <a:close/>
                </a:path>
              </a:pathLst>
            </a:custGeom>
            <a:blipFill>
              <a:blip r:embed="rId5"/>
              <a:stretch>
                <a:fillRect l="-12264" r="-12264"/>
              </a:stretch>
            </a:blipFill>
          </p:spPr>
          <p:txBody>
            <a:bodyPr/>
            <a:lstStyle/>
            <a:p>
              <a:endParaRPr lang="en-US"/>
            </a:p>
          </p:txBody>
        </p:sp>
      </p:grpSp>
      <p:sp>
        <p:nvSpPr>
          <p:cNvPr id="12" name="Freeform 12"/>
          <p:cNvSpPr/>
          <p:nvPr/>
        </p:nvSpPr>
        <p:spPr>
          <a:xfrm>
            <a:off x="453228" y="9003357"/>
            <a:ext cx="911252" cy="911252"/>
          </a:xfrm>
          <a:custGeom>
            <a:avLst/>
            <a:gdLst/>
            <a:ahLst/>
            <a:cxnLst/>
            <a:rect l="l" t="t" r="r" b="b"/>
            <a:pathLst>
              <a:path w="911252" h="911252">
                <a:moveTo>
                  <a:pt x="0" y="0"/>
                </a:moveTo>
                <a:lnTo>
                  <a:pt x="911252" y="0"/>
                </a:lnTo>
                <a:lnTo>
                  <a:pt x="911252" y="911252"/>
                </a:lnTo>
                <a:lnTo>
                  <a:pt x="0" y="911252"/>
                </a:lnTo>
                <a:lnTo>
                  <a:pt x="0" y="0"/>
                </a:lnTo>
                <a:close/>
              </a:path>
            </a:pathLst>
          </a:custGeom>
          <a:blipFill>
            <a:blip r:embed="rId6">
              <a:alphaModFix amt="81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3" name="Freeform 13"/>
          <p:cNvSpPr/>
          <p:nvPr/>
        </p:nvSpPr>
        <p:spPr>
          <a:xfrm>
            <a:off x="16163117" y="1295741"/>
            <a:ext cx="611337" cy="611337"/>
          </a:xfrm>
          <a:custGeom>
            <a:avLst/>
            <a:gdLst/>
            <a:ahLst/>
            <a:cxnLst/>
            <a:rect l="l" t="t" r="r" b="b"/>
            <a:pathLst>
              <a:path w="611337" h="611337">
                <a:moveTo>
                  <a:pt x="0" y="0"/>
                </a:moveTo>
                <a:lnTo>
                  <a:pt x="611338" y="0"/>
                </a:lnTo>
                <a:lnTo>
                  <a:pt x="611338" y="611337"/>
                </a:lnTo>
                <a:lnTo>
                  <a:pt x="0" y="611337"/>
                </a:lnTo>
                <a:lnTo>
                  <a:pt x="0" y="0"/>
                </a:lnTo>
                <a:close/>
              </a:path>
            </a:pathLst>
          </a:custGeom>
          <a:blipFill>
            <a:blip r:embed="rId6">
              <a:alphaModFix amt="81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291091" y="267066"/>
            <a:ext cx="2019993" cy="2057400"/>
          </a:xfrm>
          <a:custGeom>
            <a:avLst/>
            <a:gdLst/>
            <a:ahLst/>
            <a:cxnLst/>
            <a:rect l="l" t="t" r="r" b="b"/>
            <a:pathLst>
              <a:path w="2019993" h="2057400">
                <a:moveTo>
                  <a:pt x="0" y="0"/>
                </a:moveTo>
                <a:lnTo>
                  <a:pt x="2019993" y="0"/>
                </a:lnTo>
                <a:lnTo>
                  <a:pt x="2019993" y="2057400"/>
                </a:lnTo>
                <a:lnTo>
                  <a:pt x="0" y="20574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5" name="Freeform 15"/>
          <p:cNvSpPr/>
          <p:nvPr/>
        </p:nvSpPr>
        <p:spPr>
          <a:xfrm>
            <a:off x="15976916" y="7744354"/>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16" name="Group 16"/>
          <p:cNvGrpSpPr>
            <a:grpSpLocks noChangeAspect="1"/>
          </p:cNvGrpSpPr>
          <p:nvPr/>
        </p:nvGrpSpPr>
        <p:grpSpPr>
          <a:xfrm>
            <a:off x="9667014" y="6025674"/>
            <a:ext cx="2271008" cy="2760230"/>
            <a:chOff x="0" y="0"/>
            <a:chExt cx="7336282" cy="8916670"/>
          </a:xfrm>
        </p:grpSpPr>
        <p:sp>
          <p:nvSpPr>
            <p:cNvPr id="17" name="Freeform 17"/>
            <p:cNvSpPr/>
            <p:nvPr/>
          </p:nvSpPr>
          <p:spPr>
            <a:xfrm>
              <a:off x="6350" y="6350"/>
              <a:ext cx="7323582" cy="8903970"/>
            </a:xfrm>
            <a:custGeom>
              <a:avLst/>
              <a:gdLst/>
              <a:ahLst/>
              <a:cxnLst/>
              <a:rect l="l" t="t" r="r" b="b"/>
              <a:pathLst>
                <a:path w="7323582" h="8903970">
                  <a:moveTo>
                    <a:pt x="7323582" y="8903970"/>
                  </a:moveTo>
                  <a:lnTo>
                    <a:pt x="0" y="8903970"/>
                  </a:lnTo>
                  <a:lnTo>
                    <a:pt x="0" y="3613404"/>
                  </a:lnTo>
                  <a:cubicBezTo>
                    <a:pt x="19177" y="2098929"/>
                    <a:pt x="1000760" y="729742"/>
                    <a:pt x="2442464" y="205867"/>
                  </a:cubicBezTo>
                  <a:lnTo>
                    <a:pt x="2452751" y="202184"/>
                  </a:lnTo>
                  <a:lnTo>
                    <a:pt x="2460752" y="200152"/>
                  </a:lnTo>
                  <a:cubicBezTo>
                    <a:pt x="2460625" y="200152"/>
                    <a:pt x="2461895" y="199771"/>
                    <a:pt x="2463546" y="199136"/>
                  </a:cubicBezTo>
                  <a:lnTo>
                    <a:pt x="2472436" y="195834"/>
                  </a:lnTo>
                  <a:cubicBezTo>
                    <a:pt x="2855341" y="65913"/>
                    <a:pt x="3254883" y="0"/>
                    <a:pt x="3659759" y="0"/>
                  </a:cubicBezTo>
                  <a:lnTo>
                    <a:pt x="3663696" y="0"/>
                  </a:lnTo>
                  <a:cubicBezTo>
                    <a:pt x="4068699" y="0"/>
                    <a:pt x="4468114" y="65913"/>
                    <a:pt x="4851146" y="195834"/>
                  </a:cubicBezTo>
                  <a:lnTo>
                    <a:pt x="4860036" y="199136"/>
                  </a:lnTo>
                  <a:cubicBezTo>
                    <a:pt x="4861560" y="199771"/>
                    <a:pt x="4862957" y="200152"/>
                    <a:pt x="4863465" y="200279"/>
                  </a:cubicBezTo>
                  <a:lnTo>
                    <a:pt x="4870323" y="201930"/>
                  </a:lnTo>
                  <a:lnTo>
                    <a:pt x="4880610" y="205613"/>
                  </a:lnTo>
                  <a:cubicBezTo>
                    <a:pt x="6322568" y="729488"/>
                    <a:pt x="7304405" y="2098802"/>
                    <a:pt x="7323455" y="3613150"/>
                  </a:cubicBezTo>
                  <a:lnTo>
                    <a:pt x="7323582" y="8903970"/>
                  </a:lnTo>
                  <a:close/>
                  <a:moveTo>
                    <a:pt x="19050" y="8884920"/>
                  </a:moveTo>
                  <a:lnTo>
                    <a:pt x="7304659" y="8884920"/>
                  </a:lnTo>
                  <a:lnTo>
                    <a:pt x="7304659" y="3613404"/>
                  </a:lnTo>
                  <a:cubicBezTo>
                    <a:pt x="7285609" y="2107184"/>
                    <a:pt x="6308979" y="744855"/>
                    <a:pt x="4874260" y="223647"/>
                  </a:cubicBezTo>
                  <a:lnTo>
                    <a:pt x="4864989" y="220218"/>
                  </a:lnTo>
                  <a:lnTo>
                    <a:pt x="4858893" y="218821"/>
                  </a:lnTo>
                  <a:cubicBezTo>
                    <a:pt x="4858003" y="218567"/>
                    <a:pt x="4855464" y="217805"/>
                    <a:pt x="4852924" y="216789"/>
                  </a:cubicBezTo>
                  <a:lnTo>
                    <a:pt x="4845177" y="213868"/>
                  </a:lnTo>
                  <a:cubicBezTo>
                    <a:pt x="4464177" y="84582"/>
                    <a:pt x="4066667" y="19050"/>
                    <a:pt x="3663823" y="19050"/>
                  </a:cubicBezTo>
                  <a:lnTo>
                    <a:pt x="3659886" y="19050"/>
                  </a:lnTo>
                  <a:cubicBezTo>
                    <a:pt x="3257042" y="19050"/>
                    <a:pt x="2859532" y="84582"/>
                    <a:pt x="2478532" y="213868"/>
                  </a:cubicBezTo>
                  <a:lnTo>
                    <a:pt x="2470785" y="216789"/>
                  </a:lnTo>
                  <a:cubicBezTo>
                    <a:pt x="2468626" y="217678"/>
                    <a:pt x="2466467" y="218313"/>
                    <a:pt x="2465959" y="218567"/>
                  </a:cubicBezTo>
                  <a:lnTo>
                    <a:pt x="2458212" y="220472"/>
                  </a:lnTo>
                  <a:lnTo>
                    <a:pt x="2448941" y="223901"/>
                  </a:lnTo>
                  <a:cubicBezTo>
                    <a:pt x="1014603" y="744855"/>
                    <a:pt x="38100" y="2107057"/>
                    <a:pt x="19050" y="3613531"/>
                  </a:cubicBezTo>
                  <a:lnTo>
                    <a:pt x="19050" y="8884920"/>
                  </a:lnTo>
                  <a:close/>
                </a:path>
              </a:pathLst>
            </a:custGeom>
            <a:solidFill>
              <a:srgbClr val="130E0C"/>
            </a:solidFill>
          </p:spPr>
          <p:txBody>
            <a:bodyPr/>
            <a:lstStyle/>
            <a:p>
              <a:endParaRPr lang="en-US"/>
            </a:p>
          </p:txBody>
        </p:sp>
        <p:sp>
          <p:nvSpPr>
            <p:cNvPr id="18" name="Freeform 18"/>
            <p:cNvSpPr/>
            <p:nvPr/>
          </p:nvSpPr>
          <p:spPr>
            <a:xfrm>
              <a:off x="155575" y="155575"/>
              <a:ext cx="7025387" cy="8605520"/>
            </a:xfrm>
            <a:custGeom>
              <a:avLst/>
              <a:gdLst/>
              <a:ahLst/>
              <a:cxnLst/>
              <a:rect l="l" t="t" r="r" b="b"/>
              <a:pathLst>
                <a:path w="7025387" h="8605520">
                  <a:moveTo>
                    <a:pt x="0" y="8605520"/>
                  </a:moveTo>
                  <a:lnTo>
                    <a:pt x="0" y="3465957"/>
                  </a:lnTo>
                  <a:cubicBezTo>
                    <a:pt x="18415" y="2013458"/>
                    <a:pt x="960374" y="699643"/>
                    <a:pt x="2344166" y="196977"/>
                  </a:cubicBezTo>
                  <a:lnTo>
                    <a:pt x="2347087" y="195961"/>
                  </a:lnTo>
                  <a:cubicBezTo>
                    <a:pt x="2351532" y="194818"/>
                    <a:pt x="2360676" y="192278"/>
                    <a:pt x="2371090" y="187960"/>
                  </a:cubicBezTo>
                  <a:cubicBezTo>
                    <a:pt x="2738247" y="63373"/>
                    <a:pt x="3121914" y="0"/>
                    <a:pt x="3510661" y="0"/>
                  </a:cubicBezTo>
                  <a:cubicBezTo>
                    <a:pt x="3511296" y="0"/>
                    <a:pt x="3511931" y="0"/>
                    <a:pt x="3512693" y="0"/>
                  </a:cubicBezTo>
                  <a:cubicBezTo>
                    <a:pt x="3513328" y="0"/>
                    <a:pt x="3513963" y="0"/>
                    <a:pt x="3514725" y="0"/>
                  </a:cubicBezTo>
                  <a:cubicBezTo>
                    <a:pt x="3903345" y="0"/>
                    <a:pt x="4287139" y="63373"/>
                    <a:pt x="4654296" y="187960"/>
                  </a:cubicBezTo>
                  <a:cubicBezTo>
                    <a:pt x="4664710" y="192278"/>
                    <a:pt x="4673854" y="194818"/>
                    <a:pt x="4678299" y="195961"/>
                  </a:cubicBezTo>
                  <a:lnTo>
                    <a:pt x="4681220" y="196977"/>
                  </a:lnTo>
                  <a:cubicBezTo>
                    <a:pt x="6065012" y="699643"/>
                    <a:pt x="7007099" y="2013458"/>
                    <a:pt x="7025387" y="3465957"/>
                  </a:cubicBezTo>
                  <a:lnTo>
                    <a:pt x="7025387" y="8605520"/>
                  </a:lnTo>
                  <a:lnTo>
                    <a:pt x="0" y="8605520"/>
                  </a:lnTo>
                  <a:close/>
                </a:path>
              </a:pathLst>
            </a:custGeom>
            <a:blipFill>
              <a:blip r:embed="rId12"/>
              <a:stretch>
                <a:fillRect l="-16506" t="-2375" r="-30130" b="-8507"/>
              </a:stretch>
            </a:blipFill>
          </p:spPr>
          <p:txBody>
            <a:bodyPr/>
            <a:lstStyle/>
            <a:p>
              <a:endParaRPr lang="en-US"/>
            </a:p>
          </p:txBody>
        </p:sp>
      </p:grpSp>
      <p:grpSp>
        <p:nvGrpSpPr>
          <p:cNvPr id="19" name="Group 19"/>
          <p:cNvGrpSpPr>
            <a:grpSpLocks noChangeAspect="1"/>
          </p:cNvGrpSpPr>
          <p:nvPr/>
        </p:nvGrpSpPr>
        <p:grpSpPr>
          <a:xfrm>
            <a:off x="6349978" y="6025674"/>
            <a:ext cx="2271008" cy="2760230"/>
            <a:chOff x="0" y="0"/>
            <a:chExt cx="7336282" cy="8916670"/>
          </a:xfrm>
        </p:grpSpPr>
        <p:sp>
          <p:nvSpPr>
            <p:cNvPr id="20" name="Freeform 20"/>
            <p:cNvSpPr/>
            <p:nvPr/>
          </p:nvSpPr>
          <p:spPr>
            <a:xfrm>
              <a:off x="6350" y="6350"/>
              <a:ext cx="7323582" cy="8903970"/>
            </a:xfrm>
            <a:custGeom>
              <a:avLst/>
              <a:gdLst/>
              <a:ahLst/>
              <a:cxnLst/>
              <a:rect l="l" t="t" r="r" b="b"/>
              <a:pathLst>
                <a:path w="7323582" h="8903970">
                  <a:moveTo>
                    <a:pt x="7323582" y="8903970"/>
                  </a:moveTo>
                  <a:lnTo>
                    <a:pt x="0" y="8903970"/>
                  </a:lnTo>
                  <a:lnTo>
                    <a:pt x="0" y="3613404"/>
                  </a:lnTo>
                  <a:cubicBezTo>
                    <a:pt x="19177" y="2098929"/>
                    <a:pt x="1000760" y="729742"/>
                    <a:pt x="2442464" y="205867"/>
                  </a:cubicBezTo>
                  <a:lnTo>
                    <a:pt x="2452751" y="202184"/>
                  </a:lnTo>
                  <a:lnTo>
                    <a:pt x="2460752" y="200152"/>
                  </a:lnTo>
                  <a:cubicBezTo>
                    <a:pt x="2460625" y="200152"/>
                    <a:pt x="2461895" y="199771"/>
                    <a:pt x="2463546" y="199136"/>
                  </a:cubicBezTo>
                  <a:lnTo>
                    <a:pt x="2472436" y="195834"/>
                  </a:lnTo>
                  <a:cubicBezTo>
                    <a:pt x="2855341" y="65913"/>
                    <a:pt x="3254883" y="0"/>
                    <a:pt x="3659759" y="0"/>
                  </a:cubicBezTo>
                  <a:lnTo>
                    <a:pt x="3663696" y="0"/>
                  </a:lnTo>
                  <a:cubicBezTo>
                    <a:pt x="4068699" y="0"/>
                    <a:pt x="4468114" y="65913"/>
                    <a:pt x="4851146" y="195834"/>
                  </a:cubicBezTo>
                  <a:lnTo>
                    <a:pt x="4860036" y="199136"/>
                  </a:lnTo>
                  <a:cubicBezTo>
                    <a:pt x="4861560" y="199771"/>
                    <a:pt x="4862957" y="200152"/>
                    <a:pt x="4863465" y="200279"/>
                  </a:cubicBezTo>
                  <a:lnTo>
                    <a:pt x="4870323" y="201930"/>
                  </a:lnTo>
                  <a:lnTo>
                    <a:pt x="4880610" y="205613"/>
                  </a:lnTo>
                  <a:cubicBezTo>
                    <a:pt x="6322568" y="729488"/>
                    <a:pt x="7304405" y="2098802"/>
                    <a:pt x="7323455" y="3613150"/>
                  </a:cubicBezTo>
                  <a:lnTo>
                    <a:pt x="7323582" y="8903970"/>
                  </a:lnTo>
                  <a:close/>
                  <a:moveTo>
                    <a:pt x="19050" y="8884920"/>
                  </a:moveTo>
                  <a:lnTo>
                    <a:pt x="7304659" y="8884920"/>
                  </a:lnTo>
                  <a:lnTo>
                    <a:pt x="7304659" y="3613404"/>
                  </a:lnTo>
                  <a:cubicBezTo>
                    <a:pt x="7285609" y="2107184"/>
                    <a:pt x="6308979" y="744855"/>
                    <a:pt x="4874260" y="223647"/>
                  </a:cubicBezTo>
                  <a:lnTo>
                    <a:pt x="4864989" y="220218"/>
                  </a:lnTo>
                  <a:lnTo>
                    <a:pt x="4858893" y="218821"/>
                  </a:lnTo>
                  <a:cubicBezTo>
                    <a:pt x="4858003" y="218567"/>
                    <a:pt x="4855464" y="217805"/>
                    <a:pt x="4852924" y="216789"/>
                  </a:cubicBezTo>
                  <a:lnTo>
                    <a:pt x="4845177" y="213868"/>
                  </a:lnTo>
                  <a:cubicBezTo>
                    <a:pt x="4464177" y="84582"/>
                    <a:pt x="4066667" y="19050"/>
                    <a:pt x="3663823" y="19050"/>
                  </a:cubicBezTo>
                  <a:lnTo>
                    <a:pt x="3659886" y="19050"/>
                  </a:lnTo>
                  <a:cubicBezTo>
                    <a:pt x="3257042" y="19050"/>
                    <a:pt x="2859532" y="84582"/>
                    <a:pt x="2478532" y="213868"/>
                  </a:cubicBezTo>
                  <a:lnTo>
                    <a:pt x="2470785" y="216789"/>
                  </a:lnTo>
                  <a:cubicBezTo>
                    <a:pt x="2468626" y="217678"/>
                    <a:pt x="2466467" y="218313"/>
                    <a:pt x="2465959" y="218567"/>
                  </a:cubicBezTo>
                  <a:lnTo>
                    <a:pt x="2458212" y="220472"/>
                  </a:lnTo>
                  <a:lnTo>
                    <a:pt x="2448941" y="223901"/>
                  </a:lnTo>
                  <a:cubicBezTo>
                    <a:pt x="1014603" y="744855"/>
                    <a:pt x="38100" y="2107057"/>
                    <a:pt x="19050" y="3613531"/>
                  </a:cubicBezTo>
                  <a:lnTo>
                    <a:pt x="19050" y="8884920"/>
                  </a:lnTo>
                  <a:close/>
                </a:path>
              </a:pathLst>
            </a:custGeom>
            <a:solidFill>
              <a:srgbClr val="130E0C"/>
            </a:solidFill>
          </p:spPr>
          <p:txBody>
            <a:bodyPr/>
            <a:lstStyle/>
            <a:p>
              <a:endParaRPr lang="en-US"/>
            </a:p>
          </p:txBody>
        </p:sp>
        <p:sp>
          <p:nvSpPr>
            <p:cNvPr id="21" name="Freeform 21"/>
            <p:cNvSpPr/>
            <p:nvPr/>
          </p:nvSpPr>
          <p:spPr>
            <a:xfrm>
              <a:off x="155575" y="155575"/>
              <a:ext cx="7025387" cy="8605520"/>
            </a:xfrm>
            <a:custGeom>
              <a:avLst/>
              <a:gdLst/>
              <a:ahLst/>
              <a:cxnLst/>
              <a:rect l="l" t="t" r="r" b="b"/>
              <a:pathLst>
                <a:path w="7025387" h="8605520">
                  <a:moveTo>
                    <a:pt x="0" y="8605520"/>
                  </a:moveTo>
                  <a:lnTo>
                    <a:pt x="0" y="3465957"/>
                  </a:lnTo>
                  <a:cubicBezTo>
                    <a:pt x="18415" y="2013458"/>
                    <a:pt x="960374" y="699643"/>
                    <a:pt x="2344166" y="196977"/>
                  </a:cubicBezTo>
                  <a:lnTo>
                    <a:pt x="2347087" y="195961"/>
                  </a:lnTo>
                  <a:cubicBezTo>
                    <a:pt x="2351532" y="194818"/>
                    <a:pt x="2360676" y="192278"/>
                    <a:pt x="2371090" y="187960"/>
                  </a:cubicBezTo>
                  <a:cubicBezTo>
                    <a:pt x="2738247" y="63373"/>
                    <a:pt x="3121914" y="0"/>
                    <a:pt x="3510661" y="0"/>
                  </a:cubicBezTo>
                  <a:cubicBezTo>
                    <a:pt x="3511296" y="0"/>
                    <a:pt x="3511931" y="0"/>
                    <a:pt x="3512693" y="0"/>
                  </a:cubicBezTo>
                  <a:cubicBezTo>
                    <a:pt x="3513328" y="0"/>
                    <a:pt x="3513963" y="0"/>
                    <a:pt x="3514725" y="0"/>
                  </a:cubicBezTo>
                  <a:cubicBezTo>
                    <a:pt x="3903345" y="0"/>
                    <a:pt x="4287139" y="63373"/>
                    <a:pt x="4654296" y="187960"/>
                  </a:cubicBezTo>
                  <a:cubicBezTo>
                    <a:pt x="4664710" y="192278"/>
                    <a:pt x="4673854" y="194818"/>
                    <a:pt x="4678299" y="195961"/>
                  </a:cubicBezTo>
                  <a:lnTo>
                    <a:pt x="4681220" y="196977"/>
                  </a:lnTo>
                  <a:cubicBezTo>
                    <a:pt x="6065012" y="699643"/>
                    <a:pt x="7007099" y="2013458"/>
                    <a:pt x="7025387" y="3465957"/>
                  </a:cubicBezTo>
                  <a:lnTo>
                    <a:pt x="7025387" y="8605520"/>
                  </a:lnTo>
                  <a:lnTo>
                    <a:pt x="0" y="8605520"/>
                  </a:lnTo>
                  <a:close/>
                </a:path>
              </a:pathLst>
            </a:custGeom>
            <a:blipFill>
              <a:blip r:embed="rId13"/>
              <a:stretch>
                <a:fillRect l="-12328" t="-19064" r="-13035" b="-17395"/>
              </a:stretch>
            </a:blipFill>
          </p:spPr>
          <p:txBody>
            <a:bodyPr/>
            <a:lstStyle/>
            <a:p>
              <a:endParaRPr lang="en-US"/>
            </a:p>
          </p:txBody>
        </p:sp>
      </p:grpSp>
      <p:grpSp>
        <p:nvGrpSpPr>
          <p:cNvPr id="22" name="Group 22"/>
          <p:cNvGrpSpPr>
            <a:grpSpLocks noChangeAspect="1"/>
          </p:cNvGrpSpPr>
          <p:nvPr/>
        </p:nvGrpSpPr>
        <p:grpSpPr>
          <a:xfrm>
            <a:off x="12985940" y="1907078"/>
            <a:ext cx="2271008" cy="2760230"/>
            <a:chOff x="0" y="0"/>
            <a:chExt cx="7336282" cy="8916670"/>
          </a:xfrm>
        </p:grpSpPr>
        <p:sp>
          <p:nvSpPr>
            <p:cNvPr id="23" name="Freeform 23"/>
            <p:cNvSpPr/>
            <p:nvPr/>
          </p:nvSpPr>
          <p:spPr>
            <a:xfrm>
              <a:off x="6350" y="6350"/>
              <a:ext cx="7323582" cy="8903970"/>
            </a:xfrm>
            <a:custGeom>
              <a:avLst/>
              <a:gdLst/>
              <a:ahLst/>
              <a:cxnLst/>
              <a:rect l="l" t="t" r="r" b="b"/>
              <a:pathLst>
                <a:path w="7323582" h="8903970">
                  <a:moveTo>
                    <a:pt x="7323582" y="8903970"/>
                  </a:moveTo>
                  <a:lnTo>
                    <a:pt x="0" y="8903970"/>
                  </a:lnTo>
                  <a:lnTo>
                    <a:pt x="0" y="3613404"/>
                  </a:lnTo>
                  <a:cubicBezTo>
                    <a:pt x="19177" y="2098929"/>
                    <a:pt x="1000760" y="729742"/>
                    <a:pt x="2442464" y="205867"/>
                  </a:cubicBezTo>
                  <a:lnTo>
                    <a:pt x="2452751" y="202184"/>
                  </a:lnTo>
                  <a:lnTo>
                    <a:pt x="2460752" y="200152"/>
                  </a:lnTo>
                  <a:cubicBezTo>
                    <a:pt x="2460625" y="200152"/>
                    <a:pt x="2461895" y="199771"/>
                    <a:pt x="2463546" y="199136"/>
                  </a:cubicBezTo>
                  <a:lnTo>
                    <a:pt x="2472436" y="195834"/>
                  </a:lnTo>
                  <a:cubicBezTo>
                    <a:pt x="2855341" y="65913"/>
                    <a:pt x="3254883" y="0"/>
                    <a:pt x="3659759" y="0"/>
                  </a:cubicBezTo>
                  <a:lnTo>
                    <a:pt x="3663696" y="0"/>
                  </a:lnTo>
                  <a:cubicBezTo>
                    <a:pt x="4068699" y="0"/>
                    <a:pt x="4468114" y="65913"/>
                    <a:pt x="4851146" y="195834"/>
                  </a:cubicBezTo>
                  <a:lnTo>
                    <a:pt x="4860036" y="199136"/>
                  </a:lnTo>
                  <a:cubicBezTo>
                    <a:pt x="4861560" y="199771"/>
                    <a:pt x="4862957" y="200152"/>
                    <a:pt x="4863465" y="200279"/>
                  </a:cubicBezTo>
                  <a:lnTo>
                    <a:pt x="4870323" y="201930"/>
                  </a:lnTo>
                  <a:lnTo>
                    <a:pt x="4880610" y="205613"/>
                  </a:lnTo>
                  <a:cubicBezTo>
                    <a:pt x="6322568" y="729488"/>
                    <a:pt x="7304405" y="2098802"/>
                    <a:pt x="7323455" y="3613150"/>
                  </a:cubicBezTo>
                  <a:lnTo>
                    <a:pt x="7323582" y="8903970"/>
                  </a:lnTo>
                  <a:close/>
                  <a:moveTo>
                    <a:pt x="19050" y="8884920"/>
                  </a:moveTo>
                  <a:lnTo>
                    <a:pt x="7304659" y="8884920"/>
                  </a:lnTo>
                  <a:lnTo>
                    <a:pt x="7304659" y="3613404"/>
                  </a:lnTo>
                  <a:cubicBezTo>
                    <a:pt x="7285609" y="2107184"/>
                    <a:pt x="6308979" y="744855"/>
                    <a:pt x="4874260" y="223647"/>
                  </a:cubicBezTo>
                  <a:lnTo>
                    <a:pt x="4864989" y="220218"/>
                  </a:lnTo>
                  <a:lnTo>
                    <a:pt x="4858893" y="218821"/>
                  </a:lnTo>
                  <a:cubicBezTo>
                    <a:pt x="4858003" y="218567"/>
                    <a:pt x="4855464" y="217805"/>
                    <a:pt x="4852924" y="216789"/>
                  </a:cubicBezTo>
                  <a:lnTo>
                    <a:pt x="4845177" y="213868"/>
                  </a:lnTo>
                  <a:cubicBezTo>
                    <a:pt x="4464177" y="84582"/>
                    <a:pt x="4066667" y="19050"/>
                    <a:pt x="3663823" y="19050"/>
                  </a:cubicBezTo>
                  <a:lnTo>
                    <a:pt x="3659886" y="19050"/>
                  </a:lnTo>
                  <a:cubicBezTo>
                    <a:pt x="3257042" y="19050"/>
                    <a:pt x="2859532" y="84582"/>
                    <a:pt x="2478532" y="213868"/>
                  </a:cubicBezTo>
                  <a:lnTo>
                    <a:pt x="2470785" y="216789"/>
                  </a:lnTo>
                  <a:cubicBezTo>
                    <a:pt x="2468626" y="217678"/>
                    <a:pt x="2466467" y="218313"/>
                    <a:pt x="2465959" y="218567"/>
                  </a:cubicBezTo>
                  <a:lnTo>
                    <a:pt x="2458212" y="220472"/>
                  </a:lnTo>
                  <a:lnTo>
                    <a:pt x="2448941" y="223901"/>
                  </a:lnTo>
                  <a:cubicBezTo>
                    <a:pt x="1014603" y="744855"/>
                    <a:pt x="38100" y="2107057"/>
                    <a:pt x="19050" y="3613531"/>
                  </a:cubicBezTo>
                  <a:lnTo>
                    <a:pt x="19050" y="8884920"/>
                  </a:lnTo>
                  <a:close/>
                </a:path>
              </a:pathLst>
            </a:custGeom>
            <a:solidFill>
              <a:srgbClr val="130E0C"/>
            </a:solidFill>
          </p:spPr>
          <p:txBody>
            <a:bodyPr/>
            <a:lstStyle/>
            <a:p>
              <a:endParaRPr lang="en-US"/>
            </a:p>
          </p:txBody>
        </p:sp>
        <p:sp>
          <p:nvSpPr>
            <p:cNvPr id="24" name="Freeform 24"/>
            <p:cNvSpPr/>
            <p:nvPr/>
          </p:nvSpPr>
          <p:spPr>
            <a:xfrm>
              <a:off x="155575" y="155575"/>
              <a:ext cx="7025387" cy="8605520"/>
            </a:xfrm>
            <a:custGeom>
              <a:avLst/>
              <a:gdLst/>
              <a:ahLst/>
              <a:cxnLst/>
              <a:rect l="l" t="t" r="r" b="b"/>
              <a:pathLst>
                <a:path w="7025387" h="8605520">
                  <a:moveTo>
                    <a:pt x="0" y="8605520"/>
                  </a:moveTo>
                  <a:lnTo>
                    <a:pt x="0" y="3465957"/>
                  </a:lnTo>
                  <a:cubicBezTo>
                    <a:pt x="18415" y="2013458"/>
                    <a:pt x="960374" y="699643"/>
                    <a:pt x="2344166" y="196977"/>
                  </a:cubicBezTo>
                  <a:lnTo>
                    <a:pt x="2347087" y="195961"/>
                  </a:lnTo>
                  <a:cubicBezTo>
                    <a:pt x="2351532" y="194818"/>
                    <a:pt x="2360676" y="192278"/>
                    <a:pt x="2371090" y="187960"/>
                  </a:cubicBezTo>
                  <a:cubicBezTo>
                    <a:pt x="2738247" y="63373"/>
                    <a:pt x="3121914" y="0"/>
                    <a:pt x="3510661" y="0"/>
                  </a:cubicBezTo>
                  <a:cubicBezTo>
                    <a:pt x="3511296" y="0"/>
                    <a:pt x="3511931" y="0"/>
                    <a:pt x="3512693" y="0"/>
                  </a:cubicBezTo>
                  <a:cubicBezTo>
                    <a:pt x="3513328" y="0"/>
                    <a:pt x="3513963" y="0"/>
                    <a:pt x="3514725" y="0"/>
                  </a:cubicBezTo>
                  <a:cubicBezTo>
                    <a:pt x="3903345" y="0"/>
                    <a:pt x="4287139" y="63373"/>
                    <a:pt x="4654296" y="187960"/>
                  </a:cubicBezTo>
                  <a:cubicBezTo>
                    <a:pt x="4664710" y="192278"/>
                    <a:pt x="4673854" y="194818"/>
                    <a:pt x="4678299" y="195961"/>
                  </a:cubicBezTo>
                  <a:lnTo>
                    <a:pt x="4681220" y="196977"/>
                  </a:lnTo>
                  <a:cubicBezTo>
                    <a:pt x="6065012" y="699643"/>
                    <a:pt x="7007099" y="2013458"/>
                    <a:pt x="7025387" y="3465957"/>
                  </a:cubicBezTo>
                  <a:lnTo>
                    <a:pt x="7025387" y="8605520"/>
                  </a:lnTo>
                  <a:lnTo>
                    <a:pt x="0" y="8605520"/>
                  </a:lnTo>
                  <a:close/>
                </a:path>
              </a:pathLst>
            </a:custGeom>
            <a:blipFill>
              <a:blip r:embed="rId14"/>
              <a:stretch>
                <a:fillRect l="-42923" t="-6900" r="-24343" b="-29652"/>
              </a:stretch>
            </a:blipFill>
          </p:spPr>
          <p:txBody>
            <a:bodyPr/>
            <a:lstStyle/>
            <a:p>
              <a:endParaRPr lang="en-US"/>
            </a:p>
          </p:txBody>
        </p:sp>
      </p:grpSp>
      <p:sp>
        <p:nvSpPr>
          <p:cNvPr id="25" name="TextBox 25"/>
          <p:cNvSpPr txBox="1"/>
          <p:nvPr/>
        </p:nvSpPr>
        <p:spPr>
          <a:xfrm>
            <a:off x="2925919" y="524512"/>
            <a:ext cx="12436162" cy="1204789"/>
          </a:xfrm>
          <a:prstGeom prst="rect">
            <a:avLst/>
          </a:prstGeom>
        </p:spPr>
        <p:txBody>
          <a:bodyPr lIns="0" tIns="0" rIns="0" bIns="0" rtlCol="0" anchor="t">
            <a:spAutoFit/>
          </a:bodyPr>
          <a:lstStyle/>
          <a:p>
            <a:pPr marL="0" lvl="0" indent="0" algn="ctr">
              <a:lnSpc>
                <a:spcPts val="9012"/>
              </a:lnSpc>
              <a:spcBef>
                <a:spcPct val="0"/>
              </a:spcBef>
            </a:pPr>
            <a:r>
              <a:rPr lang="en-US" sz="8665">
                <a:solidFill>
                  <a:srgbClr val="000000"/>
                </a:solidFill>
                <a:latin typeface="Dream Avenue"/>
                <a:ea typeface="Dream Avenue"/>
                <a:cs typeface="Dream Avenue"/>
                <a:sym typeface="Dream Avenue"/>
              </a:rPr>
              <a:t>LINKEDIN</a:t>
            </a:r>
          </a:p>
        </p:txBody>
      </p:sp>
      <p:sp>
        <p:nvSpPr>
          <p:cNvPr id="26" name="TextBox 26"/>
          <p:cNvSpPr txBox="1"/>
          <p:nvPr/>
        </p:nvSpPr>
        <p:spPr>
          <a:xfrm>
            <a:off x="6348088" y="4819317"/>
            <a:ext cx="2244534" cy="892968"/>
          </a:xfrm>
          <a:prstGeom prst="rect">
            <a:avLst/>
          </a:prstGeom>
        </p:spPr>
        <p:txBody>
          <a:bodyPr lIns="0" tIns="0" rIns="0" bIns="0" rtlCol="0" anchor="t">
            <a:spAutoFit/>
          </a:bodyPr>
          <a:lstStyle/>
          <a:p>
            <a:pPr algn="ctr">
              <a:lnSpc>
                <a:spcPts val="2269"/>
              </a:lnSpc>
            </a:pPr>
            <a:r>
              <a:rPr lang="en-US" sz="1875" b="1">
                <a:solidFill>
                  <a:srgbClr val="000000"/>
                </a:solidFill>
                <a:latin typeface="Times New Roman Bold"/>
                <a:ea typeface="Times New Roman Bold"/>
                <a:cs typeface="Times New Roman Bold"/>
                <a:sym typeface="Times New Roman Bold"/>
              </a:rPr>
              <a:t>Reem Tarakji</a:t>
            </a:r>
          </a:p>
          <a:p>
            <a:pPr marL="0" lvl="0" indent="0" algn="ctr">
              <a:lnSpc>
                <a:spcPts val="2269"/>
              </a:lnSpc>
              <a:spcBef>
                <a:spcPct val="0"/>
              </a:spcBef>
            </a:pPr>
            <a:r>
              <a:rPr lang="en-US" sz="1875">
                <a:solidFill>
                  <a:srgbClr val="000000"/>
                </a:solidFill>
                <a:latin typeface="Times New Roman"/>
                <a:ea typeface="Times New Roman"/>
                <a:cs typeface="Times New Roman"/>
                <a:sym typeface="Times New Roman"/>
              </a:rPr>
              <a:t>www.linkedin.com/in/reem-tarakji/</a:t>
            </a:r>
          </a:p>
        </p:txBody>
      </p:sp>
      <p:sp>
        <p:nvSpPr>
          <p:cNvPr id="27" name="TextBox 27"/>
          <p:cNvSpPr txBox="1"/>
          <p:nvPr/>
        </p:nvSpPr>
        <p:spPr>
          <a:xfrm>
            <a:off x="9665124" y="4819317"/>
            <a:ext cx="2244534" cy="892968"/>
          </a:xfrm>
          <a:prstGeom prst="rect">
            <a:avLst/>
          </a:prstGeom>
        </p:spPr>
        <p:txBody>
          <a:bodyPr lIns="0" tIns="0" rIns="0" bIns="0" rtlCol="0" anchor="t">
            <a:spAutoFit/>
          </a:bodyPr>
          <a:lstStyle/>
          <a:p>
            <a:pPr algn="ctr">
              <a:lnSpc>
                <a:spcPts val="2269"/>
              </a:lnSpc>
            </a:pPr>
            <a:r>
              <a:rPr lang="en-US" sz="1875" b="1">
                <a:solidFill>
                  <a:srgbClr val="000000"/>
                </a:solidFill>
                <a:latin typeface="Times New Roman Bold"/>
                <a:ea typeface="Times New Roman Bold"/>
                <a:cs typeface="Times New Roman Bold"/>
                <a:sym typeface="Times New Roman Bold"/>
              </a:rPr>
              <a:t>Rodrigue N'senga</a:t>
            </a:r>
          </a:p>
          <a:p>
            <a:pPr marL="0" lvl="0" indent="0" algn="ctr">
              <a:lnSpc>
                <a:spcPts val="2269"/>
              </a:lnSpc>
              <a:spcBef>
                <a:spcPct val="0"/>
              </a:spcBef>
            </a:pPr>
            <a:r>
              <a:rPr lang="en-US" sz="1875">
                <a:solidFill>
                  <a:srgbClr val="000000"/>
                </a:solidFill>
                <a:latin typeface="Times New Roman"/>
                <a:ea typeface="Times New Roman"/>
                <a:cs typeface="Times New Roman"/>
                <a:sym typeface="Times New Roman"/>
              </a:rPr>
              <a:t>www.linkedin.com/in/rodriguensenga</a:t>
            </a:r>
          </a:p>
        </p:txBody>
      </p:sp>
      <p:sp>
        <p:nvSpPr>
          <p:cNvPr id="28" name="TextBox 28"/>
          <p:cNvSpPr txBox="1"/>
          <p:nvPr/>
        </p:nvSpPr>
        <p:spPr>
          <a:xfrm>
            <a:off x="3031052" y="4810183"/>
            <a:ext cx="2271008" cy="1178718"/>
          </a:xfrm>
          <a:prstGeom prst="rect">
            <a:avLst/>
          </a:prstGeom>
        </p:spPr>
        <p:txBody>
          <a:bodyPr lIns="0" tIns="0" rIns="0" bIns="0" rtlCol="0" anchor="t">
            <a:spAutoFit/>
          </a:bodyPr>
          <a:lstStyle/>
          <a:p>
            <a:pPr algn="ctr">
              <a:lnSpc>
                <a:spcPts val="2269"/>
              </a:lnSpc>
            </a:pPr>
            <a:r>
              <a:rPr lang="en-US" sz="1875" b="1">
                <a:solidFill>
                  <a:srgbClr val="000000"/>
                </a:solidFill>
                <a:latin typeface="Times New Roman Bold"/>
                <a:ea typeface="Times New Roman Bold"/>
                <a:cs typeface="Times New Roman Bold"/>
                <a:sym typeface="Times New Roman Bold"/>
              </a:rPr>
              <a:t>Firas Bidawi</a:t>
            </a:r>
          </a:p>
          <a:p>
            <a:pPr algn="ctr">
              <a:lnSpc>
                <a:spcPts val="2269"/>
              </a:lnSpc>
            </a:pPr>
            <a:r>
              <a:rPr lang="en-US" sz="1875">
                <a:solidFill>
                  <a:srgbClr val="000000"/>
                </a:solidFill>
                <a:latin typeface="Times New Roman"/>
                <a:ea typeface="Times New Roman"/>
                <a:cs typeface="Times New Roman"/>
                <a:sym typeface="Times New Roman"/>
              </a:rPr>
              <a:t>www.linkedin.com/in/firasbidawi</a:t>
            </a:r>
          </a:p>
          <a:p>
            <a:pPr marL="0" lvl="0" indent="0" algn="ctr">
              <a:lnSpc>
                <a:spcPts val="2269"/>
              </a:lnSpc>
              <a:spcBef>
                <a:spcPct val="0"/>
              </a:spcBef>
            </a:pPr>
            <a:endParaRPr lang="en-US" sz="1875">
              <a:solidFill>
                <a:srgbClr val="000000"/>
              </a:solidFill>
              <a:latin typeface="Times New Roman"/>
              <a:ea typeface="Times New Roman"/>
              <a:cs typeface="Times New Roman"/>
              <a:sym typeface="Times New Roman"/>
            </a:endParaRPr>
          </a:p>
        </p:txBody>
      </p:sp>
      <p:sp>
        <p:nvSpPr>
          <p:cNvPr id="29" name="TextBox 29"/>
          <p:cNvSpPr txBox="1"/>
          <p:nvPr/>
        </p:nvSpPr>
        <p:spPr>
          <a:xfrm>
            <a:off x="9667014" y="8937912"/>
            <a:ext cx="2244534" cy="892968"/>
          </a:xfrm>
          <a:prstGeom prst="rect">
            <a:avLst/>
          </a:prstGeom>
        </p:spPr>
        <p:txBody>
          <a:bodyPr lIns="0" tIns="0" rIns="0" bIns="0" rtlCol="0" anchor="t">
            <a:spAutoFit/>
          </a:bodyPr>
          <a:lstStyle/>
          <a:p>
            <a:pPr algn="ctr">
              <a:lnSpc>
                <a:spcPts val="2269"/>
              </a:lnSpc>
            </a:pPr>
            <a:r>
              <a:rPr lang="en-US" sz="1875" b="1">
                <a:solidFill>
                  <a:srgbClr val="000000"/>
                </a:solidFill>
                <a:latin typeface="Times New Roman Bold"/>
                <a:ea typeface="Times New Roman Bold"/>
                <a:cs typeface="Times New Roman Bold"/>
                <a:sym typeface="Times New Roman Bold"/>
              </a:rPr>
              <a:t>Sharayu Mirajkar</a:t>
            </a:r>
          </a:p>
          <a:p>
            <a:pPr marL="0" lvl="0" indent="0" algn="ctr">
              <a:lnSpc>
                <a:spcPts val="2269"/>
              </a:lnSpc>
              <a:spcBef>
                <a:spcPct val="0"/>
              </a:spcBef>
            </a:pPr>
            <a:r>
              <a:rPr lang="en-US" sz="1875">
                <a:solidFill>
                  <a:srgbClr val="000000"/>
                </a:solidFill>
                <a:latin typeface="Times New Roman"/>
                <a:ea typeface="Times New Roman"/>
                <a:cs typeface="Times New Roman"/>
                <a:sym typeface="Times New Roman"/>
              </a:rPr>
              <a:t>www.linkedin.com/in/sharayu-mirajkar</a:t>
            </a:r>
          </a:p>
        </p:txBody>
      </p:sp>
      <p:sp>
        <p:nvSpPr>
          <p:cNvPr id="30" name="TextBox 30"/>
          <p:cNvSpPr txBox="1"/>
          <p:nvPr/>
        </p:nvSpPr>
        <p:spPr>
          <a:xfrm>
            <a:off x="12985940" y="4819317"/>
            <a:ext cx="2244534" cy="892968"/>
          </a:xfrm>
          <a:prstGeom prst="rect">
            <a:avLst/>
          </a:prstGeom>
        </p:spPr>
        <p:txBody>
          <a:bodyPr lIns="0" tIns="0" rIns="0" bIns="0" rtlCol="0" anchor="t">
            <a:spAutoFit/>
          </a:bodyPr>
          <a:lstStyle/>
          <a:p>
            <a:pPr algn="ctr">
              <a:lnSpc>
                <a:spcPts val="2269"/>
              </a:lnSpc>
            </a:pPr>
            <a:r>
              <a:rPr lang="en-US" sz="1875" b="1">
                <a:solidFill>
                  <a:srgbClr val="000000"/>
                </a:solidFill>
                <a:latin typeface="Times New Roman Bold"/>
                <a:ea typeface="Times New Roman Bold"/>
                <a:cs typeface="Times New Roman Bold"/>
                <a:sym typeface="Times New Roman Bold"/>
              </a:rPr>
              <a:t>Sahil Nadiyadra</a:t>
            </a:r>
          </a:p>
          <a:p>
            <a:pPr marL="0" lvl="0" indent="0" algn="ctr">
              <a:lnSpc>
                <a:spcPts val="2269"/>
              </a:lnSpc>
              <a:spcBef>
                <a:spcPct val="0"/>
              </a:spcBef>
            </a:pPr>
            <a:r>
              <a:rPr lang="en-US" sz="1875">
                <a:solidFill>
                  <a:srgbClr val="000000"/>
                </a:solidFill>
                <a:latin typeface="Times New Roman"/>
                <a:ea typeface="Times New Roman"/>
                <a:cs typeface="Times New Roman"/>
                <a:sym typeface="Times New Roman"/>
              </a:rPr>
              <a:t>www.linkedin.com/in/sahilnadiyadra/</a:t>
            </a:r>
          </a:p>
        </p:txBody>
      </p:sp>
      <p:sp>
        <p:nvSpPr>
          <p:cNvPr id="31" name="TextBox 31"/>
          <p:cNvSpPr txBox="1"/>
          <p:nvPr/>
        </p:nvSpPr>
        <p:spPr>
          <a:xfrm>
            <a:off x="6349978" y="8937912"/>
            <a:ext cx="2244534" cy="892968"/>
          </a:xfrm>
          <a:prstGeom prst="rect">
            <a:avLst/>
          </a:prstGeom>
        </p:spPr>
        <p:txBody>
          <a:bodyPr lIns="0" tIns="0" rIns="0" bIns="0" rtlCol="0" anchor="t">
            <a:spAutoFit/>
          </a:bodyPr>
          <a:lstStyle/>
          <a:p>
            <a:pPr algn="ctr">
              <a:lnSpc>
                <a:spcPts val="2269"/>
              </a:lnSpc>
            </a:pPr>
            <a:r>
              <a:rPr lang="en-US" sz="1875" b="1">
                <a:solidFill>
                  <a:srgbClr val="000000"/>
                </a:solidFill>
                <a:latin typeface="Times New Roman Bold"/>
                <a:ea typeface="Times New Roman Bold"/>
                <a:cs typeface="Times New Roman Bold"/>
                <a:sym typeface="Times New Roman Bold"/>
              </a:rPr>
              <a:t>Shalini James Paulraj</a:t>
            </a:r>
          </a:p>
          <a:p>
            <a:pPr marL="0" lvl="0" indent="0" algn="ctr">
              <a:lnSpc>
                <a:spcPts val="2269"/>
              </a:lnSpc>
              <a:spcBef>
                <a:spcPct val="0"/>
              </a:spcBef>
            </a:pPr>
            <a:r>
              <a:rPr lang="en-US" sz="1875">
                <a:solidFill>
                  <a:srgbClr val="000000"/>
                </a:solidFill>
                <a:latin typeface="Times New Roman"/>
                <a:ea typeface="Times New Roman"/>
                <a:cs typeface="Times New Roman"/>
                <a:sym typeface="Times New Roman"/>
              </a:rPr>
              <a:t>www.linkedin.com/in/shalinijamespaulraj/</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1410</Words>
  <Application>Microsoft Macintosh PowerPoint</Application>
  <PresentationFormat>Custom</PresentationFormat>
  <Paragraphs>139</Paragraphs>
  <Slides>14</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Times New Roman</vt:lpstr>
      <vt:lpstr>Canva Sans</vt:lpstr>
      <vt:lpstr>Times New Roman Bold</vt:lpstr>
      <vt:lpstr>Calibri</vt:lpstr>
      <vt:lpstr>Dream Avenue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A2 - Team Final Project</dc:title>
  <cp:lastModifiedBy>Sharayu Mirajkar</cp:lastModifiedBy>
  <cp:revision>2</cp:revision>
  <dcterms:created xsi:type="dcterms:W3CDTF">2006-08-16T00:00:00Z</dcterms:created>
  <dcterms:modified xsi:type="dcterms:W3CDTF">2025-02-03T01:01:34Z</dcterms:modified>
  <dc:identifier>DAGdlkWDgoQ</dc:identifier>
</cp:coreProperties>
</file>